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66" r:id="rId2"/>
    <p:sldId id="264" r:id="rId3"/>
    <p:sldId id="269" r:id="rId4"/>
    <p:sldId id="274" r:id="rId5"/>
    <p:sldId id="275" r:id="rId6"/>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63" autoAdjust="0"/>
    <p:restoredTop sz="94660"/>
  </p:normalViewPr>
  <p:slideViewPr>
    <p:cSldViewPr snapToGrid="0">
      <p:cViewPr varScale="1">
        <p:scale>
          <a:sx n="49" d="100"/>
          <a:sy n="49" d="100"/>
        </p:scale>
        <p:origin x="258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C85F00-4832-4013-8CAD-31D9ED1D988F}" type="datetimeFigureOut">
              <a:rPr lang="en-GB" smtClean="0"/>
              <a:t>05/03/2019</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9EABB1-632F-42DD-B662-16EA1B9AD135}" type="slidenum">
              <a:rPr lang="en-GB" smtClean="0"/>
              <a:t>‹#›</a:t>
            </a:fld>
            <a:endParaRPr lang="en-GB"/>
          </a:p>
        </p:txBody>
      </p:sp>
    </p:spTree>
    <p:extLst>
      <p:ext uri="{BB962C8B-B14F-4D97-AF65-F5344CB8AC3E}">
        <p14:creationId xmlns:p14="http://schemas.microsoft.com/office/powerpoint/2010/main" val="1864084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9102042-B5A9-4F63-B1C6-2757EB67D4E2}" type="datetime1">
              <a:rPr lang="en-GB" smtClean="0"/>
              <a:t>05/03/2019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EBE7DB-BC04-4B43-AE3F-50B920AF7E3C}" type="slidenum">
              <a:rPr lang="en-GB" smtClean="0"/>
              <a:t>‹#›</a:t>
            </a:fld>
            <a:endParaRPr lang="en-GB"/>
          </a:p>
        </p:txBody>
      </p:sp>
    </p:spTree>
    <p:extLst>
      <p:ext uri="{BB962C8B-B14F-4D97-AF65-F5344CB8AC3E}">
        <p14:creationId xmlns:p14="http://schemas.microsoft.com/office/powerpoint/2010/main" val="427986841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2A8623-2228-4960-8598-FE8AE450B1D4}" type="datetime1">
              <a:rPr lang="en-GB" smtClean="0"/>
              <a:t>05/03/2019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EBE7DB-BC04-4B43-AE3F-50B920AF7E3C}" type="slidenum">
              <a:rPr lang="en-GB" smtClean="0"/>
              <a:t>‹#›</a:t>
            </a:fld>
            <a:endParaRPr lang="en-GB"/>
          </a:p>
        </p:txBody>
      </p:sp>
    </p:spTree>
    <p:extLst>
      <p:ext uri="{BB962C8B-B14F-4D97-AF65-F5344CB8AC3E}">
        <p14:creationId xmlns:p14="http://schemas.microsoft.com/office/powerpoint/2010/main" val="2337238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DE4357-A5BA-4E4A-ABE7-2E98366B8695}" type="datetime1">
              <a:rPr lang="en-GB" smtClean="0"/>
              <a:t>05/03/2019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EBE7DB-BC04-4B43-AE3F-50B920AF7E3C}" type="slidenum">
              <a:rPr lang="en-GB" smtClean="0"/>
              <a:t>‹#›</a:t>
            </a:fld>
            <a:endParaRPr lang="en-GB"/>
          </a:p>
        </p:txBody>
      </p:sp>
    </p:spTree>
    <p:extLst>
      <p:ext uri="{BB962C8B-B14F-4D97-AF65-F5344CB8AC3E}">
        <p14:creationId xmlns:p14="http://schemas.microsoft.com/office/powerpoint/2010/main" val="3058333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B6E6A6-D13E-422B-A5DA-4DC21F630512}" type="datetime1">
              <a:rPr lang="en-GB" smtClean="0"/>
              <a:t>05/03/2019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EBE7DB-BC04-4B43-AE3F-50B920AF7E3C}" type="slidenum">
              <a:rPr lang="en-GB" smtClean="0"/>
              <a:t>‹#›</a:t>
            </a:fld>
            <a:endParaRPr lang="en-GB"/>
          </a:p>
        </p:txBody>
      </p:sp>
    </p:spTree>
    <p:extLst>
      <p:ext uri="{BB962C8B-B14F-4D97-AF65-F5344CB8AC3E}">
        <p14:creationId xmlns:p14="http://schemas.microsoft.com/office/powerpoint/2010/main" val="2104930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3021CC-7D12-474F-B3DD-6A4825B1A09F}" type="datetime1">
              <a:rPr lang="en-GB" smtClean="0"/>
              <a:t>05/03/2019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EBE7DB-BC04-4B43-AE3F-50B920AF7E3C}" type="slidenum">
              <a:rPr lang="en-GB" smtClean="0"/>
              <a:t>‹#›</a:t>
            </a:fld>
            <a:endParaRPr lang="en-GB"/>
          </a:p>
        </p:txBody>
      </p:sp>
    </p:spTree>
    <p:extLst>
      <p:ext uri="{BB962C8B-B14F-4D97-AF65-F5344CB8AC3E}">
        <p14:creationId xmlns:p14="http://schemas.microsoft.com/office/powerpoint/2010/main" val="3907546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D652FF-6F10-4036-A714-9BA8EAD4E22C}" type="datetime1">
              <a:rPr lang="en-GB" smtClean="0"/>
              <a:t>05/03/2019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EBE7DB-BC04-4B43-AE3F-50B920AF7E3C}" type="slidenum">
              <a:rPr lang="en-GB" smtClean="0"/>
              <a:t>‹#›</a:t>
            </a:fld>
            <a:endParaRPr lang="en-GB"/>
          </a:p>
        </p:txBody>
      </p:sp>
    </p:spTree>
    <p:extLst>
      <p:ext uri="{BB962C8B-B14F-4D97-AF65-F5344CB8AC3E}">
        <p14:creationId xmlns:p14="http://schemas.microsoft.com/office/powerpoint/2010/main" val="2989814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30EBFA-1866-4367-B603-23DDF7CC1F07}" type="datetime1">
              <a:rPr lang="en-GB" smtClean="0"/>
              <a:t>05/03/2019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6EBE7DB-BC04-4B43-AE3F-50B920AF7E3C}" type="slidenum">
              <a:rPr lang="en-GB" smtClean="0"/>
              <a:t>‹#›</a:t>
            </a:fld>
            <a:endParaRPr lang="en-GB"/>
          </a:p>
        </p:txBody>
      </p:sp>
    </p:spTree>
    <p:extLst>
      <p:ext uri="{BB962C8B-B14F-4D97-AF65-F5344CB8AC3E}">
        <p14:creationId xmlns:p14="http://schemas.microsoft.com/office/powerpoint/2010/main" val="907662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4E3C6E0-8D0A-4CAC-8082-2AD28A266427}" type="datetime1">
              <a:rPr lang="en-GB" smtClean="0"/>
              <a:t>05/03/2019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6EBE7DB-BC04-4B43-AE3F-50B920AF7E3C}" type="slidenum">
              <a:rPr lang="en-GB" smtClean="0"/>
              <a:t>‹#›</a:t>
            </a:fld>
            <a:endParaRPr lang="en-GB"/>
          </a:p>
        </p:txBody>
      </p:sp>
    </p:spTree>
    <p:extLst>
      <p:ext uri="{BB962C8B-B14F-4D97-AF65-F5344CB8AC3E}">
        <p14:creationId xmlns:p14="http://schemas.microsoft.com/office/powerpoint/2010/main" val="2874414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690DC8-EF4D-4098-B1B5-B3EE7C8A6C45}" type="datetime1">
              <a:rPr lang="en-GB" smtClean="0"/>
              <a:t>05/03/2019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6EBE7DB-BC04-4B43-AE3F-50B920AF7E3C}" type="slidenum">
              <a:rPr lang="en-GB" smtClean="0"/>
              <a:t>‹#›</a:t>
            </a:fld>
            <a:endParaRPr lang="en-GB"/>
          </a:p>
        </p:txBody>
      </p:sp>
    </p:spTree>
    <p:extLst>
      <p:ext uri="{BB962C8B-B14F-4D97-AF65-F5344CB8AC3E}">
        <p14:creationId xmlns:p14="http://schemas.microsoft.com/office/powerpoint/2010/main" val="435253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91EE370C-1764-4F6B-A90E-247513081846}" type="datetime1">
              <a:rPr lang="en-GB" smtClean="0"/>
              <a:t>05/03/2019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EBE7DB-BC04-4B43-AE3F-50B920AF7E3C}" type="slidenum">
              <a:rPr lang="en-GB" smtClean="0"/>
              <a:t>‹#›</a:t>
            </a:fld>
            <a:endParaRPr lang="en-GB"/>
          </a:p>
        </p:txBody>
      </p:sp>
    </p:spTree>
    <p:extLst>
      <p:ext uri="{BB962C8B-B14F-4D97-AF65-F5344CB8AC3E}">
        <p14:creationId xmlns:p14="http://schemas.microsoft.com/office/powerpoint/2010/main" val="4074517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715728E5-7E0A-47A3-A9D5-DE0F92109201}" type="datetime1">
              <a:rPr lang="en-GB" smtClean="0"/>
              <a:t>05/03/2019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EBE7DB-BC04-4B43-AE3F-50B920AF7E3C}" type="slidenum">
              <a:rPr lang="en-GB" smtClean="0"/>
              <a:t>‹#›</a:t>
            </a:fld>
            <a:endParaRPr lang="en-GB"/>
          </a:p>
        </p:txBody>
      </p:sp>
    </p:spTree>
    <p:extLst>
      <p:ext uri="{BB962C8B-B14F-4D97-AF65-F5344CB8AC3E}">
        <p14:creationId xmlns:p14="http://schemas.microsoft.com/office/powerpoint/2010/main" val="255352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B2EBC3F-1458-4909-A720-38616F72310E}" type="datetime1">
              <a:rPr lang="en-GB" smtClean="0"/>
              <a:t>05/03/2019</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6EBE7DB-BC04-4B43-AE3F-50B920AF7E3C}" type="slidenum">
              <a:rPr lang="en-GB" smtClean="0"/>
              <a:t>‹#›</a:t>
            </a:fld>
            <a:endParaRPr lang="en-GB"/>
          </a:p>
        </p:txBody>
      </p:sp>
    </p:spTree>
    <p:extLst>
      <p:ext uri="{BB962C8B-B14F-4D97-AF65-F5344CB8AC3E}">
        <p14:creationId xmlns:p14="http://schemas.microsoft.com/office/powerpoint/2010/main" val="36203419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gif"/><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1824" y="58512"/>
            <a:ext cx="5829300" cy="875295"/>
          </a:xfrm>
        </p:spPr>
        <p:txBody>
          <a:bodyPr>
            <a:normAutofit/>
          </a:bodyPr>
          <a:lstStyle/>
          <a:p>
            <a:r>
              <a:rPr lang="en-GB" sz="1800" b="1" u="sng" dirty="0"/>
              <a:t>Week 2 – The Atomic </a:t>
            </a:r>
            <a:r>
              <a:rPr lang="en-GB" sz="1800" b="1" u="sng" dirty="0" smtClean="0"/>
              <a:t>Model</a:t>
            </a:r>
            <a:r>
              <a:rPr lang="en-GB" sz="1400" b="1" u="sng" dirty="0" smtClean="0"/>
              <a:t/>
            </a:r>
            <a:br>
              <a:rPr lang="en-GB" sz="1400" b="1" u="sng" dirty="0" smtClean="0"/>
            </a:br>
            <a:endParaRPr lang="en-GB" sz="1400" b="1" u="sng" dirty="0"/>
          </a:p>
        </p:txBody>
      </p:sp>
      <p:sp>
        <p:nvSpPr>
          <p:cNvPr id="3" name="Subtitle 2"/>
          <p:cNvSpPr>
            <a:spLocks noGrp="1"/>
          </p:cNvSpPr>
          <p:nvPr>
            <p:ph type="subTitle" idx="1"/>
          </p:nvPr>
        </p:nvSpPr>
        <p:spPr>
          <a:xfrm>
            <a:off x="352487" y="1042553"/>
            <a:ext cx="6088823" cy="270930"/>
          </a:xfrm>
        </p:spPr>
        <p:txBody>
          <a:bodyPr>
            <a:normAutofit/>
          </a:bodyPr>
          <a:lstStyle/>
          <a:p>
            <a:r>
              <a:rPr lang="en-GB" sz="1300" b="1" dirty="0" smtClean="0"/>
              <a:t>Electronic structure</a:t>
            </a:r>
          </a:p>
        </p:txBody>
      </p:sp>
      <p:sp>
        <p:nvSpPr>
          <p:cNvPr id="16" name="Subtitle 2"/>
          <p:cNvSpPr txBox="1">
            <a:spLocks/>
          </p:cNvSpPr>
          <p:nvPr/>
        </p:nvSpPr>
        <p:spPr>
          <a:xfrm>
            <a:off x="352487" y="1325337"/>
            <a:ext cx="6054179" cy="1336220"/>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pPr>
            <a:r>
              <a:rPr lang="en-GB" sz="1200" dirty="0" smtClean="0"/>
              <a:t>The </a:t>
            </a:r>
            <a:r>
              <a:rPr lang="en-GB" sz="1200" dirty="0"/>
              <a:t>electrons in an atom occupy </a:t>
            </a:r>
            <a:r>
              <a:rPr lang="en-GB" sz="1200" b="1" dirty="0"/>
              <a:t>energy levels</a:t>
            </a:r>
            <a:r>
              <a:rPr lang="en-GB" sz="1200" dirty="0"/>
              <a:t>. These are also called </a:t>
            </a:r>
            <a:r>
              <a:rPr lang="en-GB" sz="1200" b="1" dirty="0"/>
              <a:t>shells</a:t>
            </a:r>
            <a:r>
              <a:rPr lang="en-GB" sz="1200" dirty="0"/>
              <a:t>. Each electron in an atom is found in a particular energy level. </a:t>
            </a:r>
            <a:endParaRPr lang="en-GB" sz="1200" dirty="0" smtClean="0"/>
          </a:p>
          <a:p>
            <a:pPr algn="l">
              <a:lnSpc>
                <a:spcPct val="100000"/>
              </a:lnSpc>
            </a:pPr>
            <a:r>
              <a:rPr lang="en-GB" sz="1200" dirty="0" smtClean="0"/>
              <a:t>The </a:t>
            </a:r>
            <a:r>
              <a:rPr lang="en-GB" sz="1200" dirty="0"/>
              <a:t>lowest energy level (innermost shell) fills with electrons first. Each energy level can only hold a certain number of electrons before it becomes full. </a:t>
            </a:r>
            <a:endParaRPr lang="en-GB" sz="1200" dirty="0" smtClean="0"/>
          </a:p>
          <a:p>
            <a:pPr algn="l">
              <a:lnSpc>
                <a:spcPct val="100000"/>
              </a:lnSpc>
            </a:pPr>
            <a:r>
              <a:rPr lang="en-GB" sz="1200" dirty="0" smtClean="0"/>
              <a:t>The table below shows the maximum number of electrons that fit on each shell.</a:t>
            </a:r>
            <a:endParaRPr lang="en-GB" sz="1200" dirty="0"/>
          </a:p>
        </p:txBody>
      </p:sp>
      <p:pic>
        <p:nvPicPr>
          <p:cNvPr id="5" name="Picture 4"/>
          <p:cNvPicPr>
            <a:picLocks noChangeAspect="1"/>
          </p:cNvPicPr>
          <p:nvPr/>
        </p:nvPicPr>
        <p:blipFill>
          <a:blip r:embed="rId2"/>
          <a:stretch>
            <a:fillRect/>
          </a:stretch>
        </p:blipFill>
        <p:spPr>
          <a:xfrm>
            <a:off x="1418618" y="2620657"/>
            <a:ext cx="3921914" cy="1130300"/>
          </a:xfrm>
          <a:prstGeom prst="rect">
            <a:avLst/>
          </a:prstGeom>
        </p:spPr>
      </p:pic>
      <p:sp>
        <p:nvSpPr>
          <p:cNvPr id="19" name="Subtitle 2"/>
          <p:cNvSpPr txBox="1">
            <a:spLocks/>
          </p:cNvSpPr>
          <p:nvPr/>
        </p:nvSpPr>
        <p:spPr>
          <a:xfrm>
            <a:off x="352486" y="3916137"/>
            <a:ext cx="6054179" cy="3183163"/>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nSpc>
                <a:spcPct val="100000"/>
              </a:lnSpc>
            </a:pPr>
            <a:r>
              <a:rPr lang="en-GB" sz="1300" b="1" dirty="0"/>
              <a:t>Writing an electronic structure</a:t>
            </a:r>
          </a:p>
          <a:p>
            <a:pPr algn="l">
              <a:lnSpc>
                <a:spcPct val="100000"/>
              </a:lnSpc>
            </a:pPr>
            <a:r>
              <a:rPr lang="en-GB" sz="1200" dirty="0"/>
              <a:t>The electronic structure of an atom is written using numbers to represent the electrons in each energy level. For example</a:t>
            </a:r>
            <a:r>
              <a:rPr lang="en-GB" sz="1200" dirty="0" smtClean="0"/>
              <a:t>, sodium contains 11 electrons so the electronic structure will be written as 2,8,1. This shows that there </a:t>
            </a:r>
            <a:r>
              <a:rPr lang="en-GB" sz="1200" dirty="0"/>
              <a:t>are:</a:t>
            </a:r>
          </a:p>
          <a:p>
            <a:pPr algn="l">
              <a:lnSpc>
                <a:spcPct val="100000"/>
              </a:lnSpc>
            </a:pPr>
            <a:r>
              <a:rPr lang="en-GB" sz="1200" b="1" dirty="0"/>
              <a:t>2</a:t>
            </a:r>
            <a:r>
              <a:rPr lang="en-GB" sz="1200" dirty="0"/>
              <a:t> electrons in the first energy level</a:t>
            </a:r>
          </a:p>
          <a:p>
            <a:pPr algn="l">
              <a:lnSpc>
                <a:spcPct val="100000"/>
              </a:lnSpc>
            </a:pPr>
            <a:r>
              <a:rPr lang="en-GB" sz="1200" b="1" dirty="0"/>
              <a:t>8</a:t>
            </a:r>
            <a:r>
              <a:rPr lang="en-GB" sz="1200" dirty="0"/>
              <a:t> electrons in the second energy level</a:t>
            </a:r>
          </a:p>
          <a:p>
            <a:pPr algn="l">
              <a:lnSpc>
                <a:spcPct val="100000"/>
              </a:lnSpc>
            </a:pPr>
            <a:r>
              <a:rPr lang="en-GB" sz="1200" b="1" dirty="0"/>
              <a:t>1</a:t>
            </a:r>
            <a:r>
              <a:rPr lang="en-GB" sz="1200" dirty="0"/>
              <a:t> electron in the third energy level.</a:t>
            </a:r>
          </a:p>
          <a:p>
            <a:pPr algn="l">
              <a:lnSpc>
                <a:spcPct val="100000"/>
              </a:lnSpc>
            </a:pPr>
            <a:r>
              <a:rPr lang="en-GB" sz="1200" dirty="0"/>
              <a:t>You can work out the electronic structure of an atom from its atomic </a:t>
            </a:r>
            <a:r>
              <a:rPr lang="en-GB" sz="1200" dirty="0" smtClean="0"/>
              <a:t>number (proton number). This is because the number of protons in an atom equals the number of electrons in an atom. </a:t>
            </a:r>
          </a:p>
          <a:p>
            <a:pPr algn="l">
              <a:lnSpc>
                <a:spcPct val="100000"/>
              </a:lnSpc>
            </a:pPr>
            <a:r>
              <a:rPr lang="en-GB" sz="1200" dirty="0" smtClean="0"/>
              <a:t>The diagram below shows the first 20 elements and their electronic structures. You will need to be able to write the electronic structure of any of the first 20 elements (hydrogen to calcium)</a:t>
            </a:r>
            <a:endParaRPr lang="en-GB" sz="1200" dirty="0"/>
          </a:p>
        </p:txBody>
      </p:sp>
      <p:pic>
        <p:nvPicPr>
          <p:cNvPr id="11" name="Picture 10"/>
          <p:cNvPicPr>
            <a:picLocks noChangeAspect="1"/>
          </p:cNvPicPr>
          <p:nvPr/>
        </p:nvPicPr>
        <p:blipFill>
          <a:blip r:embed="rId3"/>
          <a:stretch>
            <a:fillRect/>
          </a:stretch>
        </p:blipFill>
        <p:spPr>
          <a:xfrm>
            <a:off x="750091" y="7121392"/>
            <a:ext cx="5332765" cy="2201316"/>
          </a:xfrm>
          <a:prstGeom prst="rect">
            <a:avLst/>
          </a:prstGeom>
        </p:spPr>
      </p:pic>
      <p:cxnSp>
        <p:nvCxnSpPr>
          <p:cNvPr id="25" name="Straight Arrow Connector 24"/>
          <p:cNvCxnSpPr/>
          <p:nvPr/>
        </p:nvCxnSpPr>
        <p:spPr>
          <a:xfrm flipH="1">
            <a:off x="4692208" y="7645642"/>
            <a:ext cx="369832" cy="67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flipV="1">
            <a:off x="4704853" y="7960633"/>
            <a:ext cx="357187" cy="952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7383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6EBE7DB-BC04-4B43-AE3F-50B920AF7E3C}" type="slidenum">
              <a:rPr lang="en-GB" smtClean="0"/>
              <a:t>2</a:t>
            </a:fld>
            <a:endParaRPr lang="en-GB"/>
          </a:p>
        </p:txBody>
      </p:sp>
      <p:sp>
        <p:nvSpPr>
          <p:cNvPr id="5" name="Subtitle 2"/>
          <p:cNvSpPr txBox="1">
            <a:spLocks/>
          </p:cNvSpPr>
          <p:nvPr/>
        </p:nvSpPr>
        <p:spPr>
          <a:xfrm>
            <a:off x="332334" y="512537"/>
            <a:ext cx="6054179" cy="4580163"/>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nSpc>
                <a:spcPct val="100000"/>
              </a:lnSpc>
            </a:pPr>
            <a:r>
              <a:rPr lang="en-GB" sz="1300" b="1" dirty="0" smtClean="0"/>
              <a:t>Electronic structure diagrams</a:t>
            </a:r>
          </a:p>
          <a:p>
            <a:pPr algn="l"/>
            <a:r>
              <a:rPr lang="en-GB" sz="1200" dirty="0"/>
              <a:t>You need to be able to draw the electronic structure of any of the first twenty elements (hydrogen to calcium). In these drawings:</a:t>
            </a:r>
          </a:p>
          <a:p>
            <a:pPr marL="171450" indent="-171450" algn="l">
              <a:buFont typeface="Arial" panose="020B0604020202020204" pitchFamily="34" charset="0"/>
              <a:buChar char="•"/>
            </a:pPr>
            <a:r>
              <a:rPr lang="en-GB" sz="1200" dirty="0"/>
              <a:t>the nucleus is shown as a black spot</a:t>
            </a:r>
          </a:p>
          <a:p>
            <a:pPr marL="171450" indent="-171450" algn="l">
              <a:buFont typeface="Arial" panose="020B0604020202020204" pitchFamily="34" charset="0"/>
              <a:buChar char="•"/>
            </a:pPr>
            <a:r>
              <a:rPr lang="en-GB" sz="1200" dirty="0"/>
              <a:t>each energy level is shown as a circle around the nucleus</a:t>
            </a:r>
          </a:p>
          <a:p>
            <a:pPr marL="171450" indent="-171450" algn="l">
              <a:buFont typeface="Arial" panose="020B0604020202020204" pitchFamily="34" charset="0"/>
              <a:buChar char="•"/>
            </a:pPr>
            <a:r>
              <a:rPr lang="en-GB" sz="1200" dirty="0"/>
              <a:t>each electron is shown by a dot or a cross.</a:t>
            </a:r>
          </a:p>
          <a:p>
            <a:pPr algn="l"/>
            <a:endParaRPr lang="en-GB" sz="1200" b="1" dirty="0" smtClean="0"/>
          </a:p>
          <a:p>
            <a:r>
              <a:rPr lang="en-GB" sz="1300" b="1" dirty="0" smtClean="0"/>
              <a:t>The </a:t>
            </a:r>
            <a:r>
              <a:rPr lang="en-GB" sz="1300" b="1" dirty="0"/>
              <a:t>electronic structure of some elements</a:t>
            </a:r>
          </a:p>
          <a:p>
            <a:pPr algn="l">
              <a:lnSpc>
                <a:spcPct val="100000"/>
              </a:lnSpc>
            </a:pPr>
            <a:endParaRPr lang="en-GB" sz="1200" b="1" dirty="0"/>
          </a:p>
        </p:txBody>
      </p:sp>
      <p:pic>
        <p:nvPicPr>
          <p:cNvPr id="6" name="Picture 5"/>
          <p:cNvPicPr>
            <a:picLocks noChangeAspect="1"/>
          </p:cNvPicPr>
          <p:nvPr/>
        </p:nvPicPr>
        <p:blipFill>
          <a:blip r:embed="rId2"/>
          <a:stretch>
            <a:fillRect/>
          </a:stretch>
        </p:blipFill>
        <p:spPr>
          <a:xfrm>
            <a:off x="952500" y="2697162"/>
            <a:ext cx="4876006" cy="4224338"/>
          </a:xfrm>
          <a:prstGeom prst="rect">
            <a:avLst/>
          </a:prstGeom>
        </p:spPr>
      </p:pic>
    </p:spTree>
    <p:extLst>
      <p:ext uri="{BB962C8B-B14F-4D97-AF65-F5344CB8AC3E}">
        <p14:creationId xmlns:p14="http://schemas.microsoft.com/office/powerpoint/2010/main" val="1202013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6EBE7DB-BC04-4B43-AE3F-50B920AF7E3C}" type="slidenum">
              <a:rPr lang="en-GB" smtClean="0"/>
              <a:t>3</a:t>
            </a:fld>
            <a:endParaRPr lang="en-GB"/>
          </a:p>
        </p:txBody>
      </p:sp>
      <p:pic>
        <p:nvPicPr>
          <p:cNvPr id="5" name="Picture 4"/>
          <p:cNvPicPr>
            <a:picLocks noChangeAspect="1"/>
          </p:cNvPicPr>
          <p:nvPr/>
        </p:nvPicPr>
        <p:blipFill rotWithShape="1">
          <a:blip r:embed="rId2"/>
          <a:srcRect b="41038"/>
          <a:stretch/>
        </p:blipFill>
        <p:spPr>
          <a:xfrm>
            <a:off x="496569" y="1130395"/>
            <a:ext cx="5748850" cy="2959006"/>
          </a:xfrm>
          <a:prstGeom prst="rect">
            <a:avLst/>
          </a:prstGeom>
        </p:spPr>
      </p:pic>
      <p:sp>
        <p:nvSpPr>
          <p:cNvPr id="6" name="Title 1"/>
          <p:cNvSpPr txBox="1">
            <a:spLocks/>
          </p:cNvSpPr>
          <p:nvPr/>
        </p:nvSpPr>
        <p:spPr>
          <a:xfrm>
            <a:off x="557213" y="345198"/>
            <a:ext cx="5829300" cy="58872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GB" sz="1800" b="1" u="sng" dirty="0" smtClean="0"/>
              <a:t>Test yourself</a:t>
            </a:r>
            <a:endParaRPr lang="en-GB" sz="1800" b="1" u="sng" dirty="0"/>
          </a:p>
        </p:txBody>
      </p:sp>
      <p:sp>
        <p:nvSpPr>
          <p:cNvPr id="7" name="Subtitle 2"/>
          <p:cNvSpPr txBox="1">
            <a:spLocks/>
          </p:cNvSpPr>
          <p:nvPr/>
        </p:nvSpPr>
        <p:spPr>
          <a:xfrm>
            <a:off x="435926" y="898119"/>
            <a:ext cx="5870137" cy="905281"/>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sz="1200" b="1" dirty="0" smtClean="0"/>
              <a:t>Task 1. </a:t>
            </a:r>
            <a:r>
              <a:rPr lang="en-GB" sz="1200" dirty="0" smtClean="0"/>
              <a:t>Answer the following questions.</a:t>
            </a:r>
          </a:p>
        </p:txBody>
      </p:sp>
      <p:sp>
        <p:nvSpPr>
          <p:cNvPr id="8" name="Subtitle 2"/>
          <p:cNvSpPr txBox="1">
            <a:spLocks/>
          </p:cNvSpPr>
          <p:nvPr/>
        </p:nvSpPr>
        <p:spPr>
          <a:xfrm>
            <a:off x="435925" y="5852235"/>
            <a:ext cx="5870137" cy="905281"/>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GB" sz="1200" b="1" dirty="0" smtClean="0"/>
              <a:t>Task 2. </a:t>
            </a:r>
            <a:r>
              <a:rPr lang="en-GB" sz="1200" dirty="0" smtClean="0"/>
              <a:t>Match the elements to the correct atoms! One element is not shown.</a:t>
            </a:r>
          </a:p>
        </p:txBody>
      </p:sp>
      <p:pic>
        <p:nvPicPr>
          <p:cNvPr id="9" name="Picture 8"/>
          <p:cNvPicPr>
            <a:picLocks noChangeAspect="1"/>
          </p:cNvPicPr>
          <p:nvPr/>
        </p:nvPicPr>
        <p:blipFill>
          <a:blip r:embed="rId3"/>
          <a:stretch>
            <a:fillRect/>
          </a:stretch>
        </p:blipFill>
        <p:spPr>
          <a:xfrm>
            <a:off x="547781" y="6159970"/>
            <a:ext cx="537398" cy="637502"/>
          </a:xfrm>
          <a:prstGeom prst="rect">
            <a:avLst/>
          </a:prstGeom>
        </p:spPr>
      </p:pic>
      <p:pic>
        <p:nvPicPr>
          <p:cNvPr id="10" name="Picture 9"/>
          <p:cNvPicPr>
            <a:picLocks noChangeAspect="1"/>
          </p:cNvPicPr>
          <p:nvPr/>
        </p:nvPicPr>
        <p:blipFill>
          <a:blip r:embed="rId4"/>
          <a:stretch>
            <a:fillRect/>
          </a:stretch>
        </p:blipFill>
        <p:spPr>
          <a:xfrm>
            <a:off x="557213" y="6994321"/>
            <a:ext cx="537398" cy="644878"/>
          </a:xfrm>
          <a:prstGeom prst="rect">
            <a:avLst/>
          </a:prstGeom>
        </p:spPr>
      </p:pic>
      <p:pic>
        <p:nvPicPr>
          <p:cNvPr id="11" name="Picture 10"/>
          <p:cNvPicPr>
            <a:picLocks noChangeAspect="1"/>
          </p:cNvPicPr>
          <p:nvPr/>
        </p:nvPicPr>
        <p:blipFill>
          <a:blip r:embed="rId5"/>
          <a:stretch>
            <a:fillRect/>
          </a:stretch>
        </p:blipFill>
        <p:spPr>
          <a:xfrm>
            <a:off x="557213" y="7836048"/>
            <a:ext cx="537398" cy="637501"/>
          </a:xfrm>
          <a:prstGeom prst="rect">
            <a:avLst/>
          </a:prstGeom>
        </p:spPr>
      </p:pic>
      <p:pic>
        <p:nvPicPr>
          <p:cNvPr id="12" name="Picture 11"/>
          <p:cNvPicPr>
            <a:picLocks noChangeAspect="1"/>
          </p:cNvPicPr>
          <p:nvPr/>
        </p:nvPicPr>
        <p:blipFill>
          <a:blip r:embed="rId6"/>
          <a:stretch>
            <a:fillRect/>
          </a:stretch>
        </p:blipFill>
        <p:spPr>
          <a:xfrm>
            <a:off x="557213" y="8670398"/>
            <a:ext cx="537574" cy="638702"/>
          </a:xfrm>
          <a:prstGeom prst="rect">
            <a:avLst/>
          </a:prstGeom>
        </p:spPr>
      </p:pic>
      <p:pic>
        <p:nvPicPr>
          <p:cNvPr id="13" name="Picture 12"/>
          <p:cNvPicPr>
            <a:picLocks noChangeAspect="1"/>
          </p:cNvPicPr>
          <p:nvPr/>
        </p:nvPicPr>
        <p:blipFill rotWithShape="1">
          <a:blip r:embed="rId2"/>
          <a:srcRect l="33115" t="59216" r="32423" b="1306"/>
          <a:stretch/>
        </p:blipFill>
        <p:spPr>
          <a:xfrm>
            <a:off x="2481994" y="4245709"/>
            <a:ext cx="1471142" cy="1471141"/>
          </a:xfrm>
          <a:prstGeom prst="rect">
            <a:avLst/>
          </a:prstGeom>
        </p:spPr>
      </p:pic>
      <p:pic>
        <p:nvPicPr>
          <p:cNvPr id="11266" name="Picture 2" descr="Image result for sodium ato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44460" y="8150405"/>
            <a:ext cx="1997653" cy="1072384"/>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Image result for fluorine atom"/>
          <p:cNvPicPr>
            <a:picLocks noChangeAspect="1" noChangeArrowheads="1"/>
          </p:cNvPicPr>
          <p:nvPr/>
        </p:nvPicPr>
        <p:blipFill rotWithShape="1">
          <a:blip r:embed="rId8">
            <a:extLst>
              <a:ext uri="{28A0092B-C50C-407E-A947-70E740481C1C}">
                <a14:useLocalDpi xmlns:a14="http://schemas.microsoft.com/office/drawing/2010/main" val="0"/>
              </a:ext>
            </a:extLst>
          </a:blip>
          <a:srcRect l="21179" t="18094" r="14821" b="18973"/>
          <a:stretch/>
        </p:blipFill>
        <p:spPr bwMode="auto">
          <a:xfrm>
            <a:off x="4462463" y="6224586"/>
            <a:ext cx="848580" cy="834438"/>
          </a:xfrm>
          <a:prstGeom prst="rect">
            <a:avLst/>
          </a:prstGeom>
          <a:noFill/>
          <a:extLst>
            <a:ext uri="{909E8E84-426E-40DD-AFC4-6F175D3DCCD1}">
              <a14:hiddenFill xmlns:a14="http://schemas.microsoft.com/office/drawing/2010/main">
                <a:solidFill>
                  <a:srgbClr val="FFFFFF"/>
                </a:solidFill>
              </a14:hiddenFill>
            </a:ext>
          </a:extLst>
        </p:spPr>
      </p:pic>
      <p:pic>
        <p:nvPicPr>
          <p:cNvPr id="11270" name="Picture 6" descr="Image result for beryllium atom"/>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20021" t="18983" r="20499" b="18374"/>
          <a:stretch/>
        </p:blipFill>
        <p:spPr bwMode="auto">
          <a:xfrm>
            <a:off x="4462463" y="7224638"/>
            <a:ext cx="701945" cy="7392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9554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2" name="Picture 6" descr="Image result for chadwick's atomic mod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9351" y="8403252"/>
            <a:ext cx="1329438" cy="825651"/>
          </a:xfrm>
          <a:prstGeom prst="rect">
            <a:avLst/>
          </a:prstGeom>
          <a:noFill/>
          <a:extLst>
            <a:ext uri="{909E8E84-426E-40DD-AFC4-6F175D3DCCD1}">
              <a14:hiddenFill xmlns:a14="http://schemas.microsoft.com/office/drawing/2010/main">
                <a:solidFill>
                  <a:srgbClr val="FFFFFF"/>
                </a:solidFill>
              </a14:hiddenFill>
            </a:ext>
          </a:extLst>
        </p:spPr>
      </p:pic>
      <p:pic>
        <p:nvPicPr>
          <p:cNvPr id="14340" name="Picture 4" descr="Image result for plum pudding model"/>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9610" b="18278"/>
          <a:stretch/>
        </p:blipFill>
        <p:spPr bwMode="auto">
          <a:xfrm>
            <a:off x="5001685" y="2604742"/>
            <a:ext cx="1464427" cy="94540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350209" y="109276"/>
            <a:ext cx="5978638" cy="588723"/>
          </a:xfrm>
        </p:spPr>
        <p:txBody>
          <a:bodyPr>
            <a:normAutofit/>
          </a:bodyPr>
          <a:lstStyle/>
          <a:p>
            <a:r>
              <a:rPr lang="en-GB" sz="1800" b="1" u="sng" dirty="0" smtClean="0"/>
              <a:t/>
            </a:r>
            <a:br>
              <a:rPr lang="en-GB" sz="1800" b="1" u="sng" dirty="0" smtClean="0"/>
            </a:br>
            <a:r>
              <a:rPr lang="en-GB" sz="1400" b="1" u="sng" dirty="0" smtClean="0"/>
              <a:t>Discoveries leading to the current atomic model</a:t>
            </a:r>
            <a:endParaRPr lang="en-GB" sz="1400" b="1" u="sng" dirty="0"/>
          </a:p>
        </p:txBody>
      </p:sp>
      <p:sp>
        <p:nvSpPr>
          <p:cNvPr id="16" name="Subtitle 2"/>
          <p:cNvSpPr txBox="1">
            <a:spLocks/>
          </p:cNvSpPr>
          <p:nvPr/>
        </p:nvSpPr>
        <p:spPr>
          <a:xfrm>
            <a:off x="272143" y="806043"/>
            <a:ext cx="5023757" cy="9099957"/>
          </a:xfrm>
          <a:prstGeom prst="rect">
            <a:avLst/>
          </a:prstGeom>
        </p:spPr>
        <p:txBody>
          <a:bodyPr vert="horz" lIns="91440" tIns="45720" rIns="91440" bIns="45720" rtlCol="0">
            <a:normAutofit lnSpcReduction="1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10000"/>
              </a:lnSpc>
            </a:pPr>
            <a:r>
              <a:rPr lang="en-GB" sz="1200" dirty="0"/>
              <a:t>Ideas about atoms have changed over time. Scientists developed new </a:t>
            </a:r>
            <a:r>
              <a:rPr lang="en-GB" sz="1200" b="1" dirty="0"/>
              <a:t>atomic</a:t>
            </a:r>
            <a:r>
              <a:rPr lang="en-GB" sz="1200" dirty="0"/>
              <a:t> </a:t>
            </a:r>
            <a:r>
              <a:rPr lang="en-GB" sz="1200" b="1" dirty="0"/>
              <a:t>models</a:t>
            </a:r>
            <a:r>
              <a:rPr lang="en-GB" sz="1200" dirty="0"/>
              <a:t> as they gathered new experimental evidence</a:t>
            </a:r>
            <a:r>
              <a:rPr lang="en-GB" sz="1200" dirty="0" smtClean="0"/>
              <a:t>.</a:t>
            </a:r>
          </a:p>
          <a:p>
            <a:pPr algn="l">
              <a:lnSpc>
                <a:spcPct val="110000"/>
              </a:lnSpc>
            </a:pPr>
            <a:r>
              <a:rPr lang="en-GB" sz="1200" b="1" dirty="0"/>
              <a:t>John Dalton </a:t>
            </a:r>
            <a:r>
              <a:rPr lang="en-GB" sz="1200" dirty="0"/>
              <a:t>published his ideas about atoms in 1803. He thought that all matter was made of tiny particles called </a:t>
            </a:r>
            <a:r>
              <a:rPr lang="en-GB" sz="1200" b="1" dirty="0"/>
              <a:t>atoms</a:t>
            </a:r>
            <a:r>
              <a:rPr lang="en-GB" sz="1200" dirty="0"/>
              <a:t>, which he imagined as tiny spheres that could not be divided</a:t>
            </a:r>
            <a:r>
              <a:rPr lang="en-GB" sz="1200" dirty="0" smtClean="0"/>
              <a:t>.</a:t>
            </a:r>
          </a:p>
          <a:p>
            <a:pPr algn="l">
              <a:lnSpc>
                <a:spcPct val="110000"/>
              </a:lnSpc>
            </a:pPr>
            <a:endParaRPr lang="en-GB" sz="1200" dirty="0" smtClean="0"/>
          </a:p>
          <a:p>
            <a:pPr algn="l">
              <a:lnSpc>
                <a:spcPct val="110000"/>
              </a:lnSpc>
            </a:pPr>
            <a:endParaRPr lang="en-GB" sz="1200" dirty="0"/>
          </a:p>
          <a:p>
            <a:pPr algn="l">
              <a:lnSpc>
                <a:spcPct val="110000"/>
              </a:lnSpc>
            </a:pPr>
            <a:r>
              <a:rPr lang="en-GB" sz="1200" dirty="0"/>
              <a:t>Nearly 100 years later, </a:t>
            </a:r>
            <a:r>
              <a:rPr lang="en-GB" sz="1200" b="1" dirty="0"/>
              <a:t>J </a:t>
            </a:r>
            <a:r>
              <a:rPr lang="en-GB" sz="1200" b="1" dirty="0" err="1"/>
              <a:t>J</a:t>
            </a:r>
            <a:r>
              <a:rPr lang="en-GB" sz="1200" b="1" dirty="0"/>
              <a:t> Thomson </a:t>
            </a:r>
            <a:r>
              <a:rPr lang="en-GB" sz="1200" dirty="0"/>
              <a:t>carried out experiments and discovered the </a:t>
            </a:r>
            <a:r>
              <a:rPr lang="en-GB" sz="1200" b="1" dirty="0"/>
              <a:t>electron</a:t>
            </a:r>
            <a:r>
              <a:rPr lang="en-GB" sz="1200" dirty="0"/>
              <a:t>. This led him to suggest the </a:t>
            </a:r>
            <a:r>
              <a:rPr lang="en-GB" sz="1200" b="1" dirty="0"/>
              <a:t>plum pudding model</a:t>
            </a:r>
            <a:r>
              <a:rPr lang="en-GB" sz="1200" dirty="0"/>
              <a:t> of the atom. In this model, the atom is a ball of positive charge with negative electrons embedded in it - like currants in a Christmas pudding</a:t>
            </a:r>
            <a:r>
              <a:rPr lang="en-GB" sz="1200" dirty="0" smtClean="0"/>
              <a:t>.</a:t>
            </a:r>
          </a:p>
          <a:p>
            <a:pPr algn="l">
              <a:lnSpc>
                <a:spcPct val="110000"/>
              </a:lnSpc>
            </a:pPr>
            <a:endParaRPr lang="en-GB" sz="1200" dirty="0" smtClean="0"/>
          </a:p>
          <a:p>
            <a:pPr algn="l">
              <a:lnSpc>
                <a:spcPct val="110000"/>
              </a:lnSpc>
            </a:pPr>
            <a:endParaRPr lang="en-GB" sz="1200" dirty="0"/>
          </a:p>
          <a:p>
            <a:pPr algn="l">
              <a:lnSpc>
                <a:spcPct val="110000"/>
              </a:lnSpc>
            </a:pPr>
            <a:r>
              <a:rPr lang="en-GB" sz="1200" dirty="0"/>
              <a:t>In 1909 </a:t>
            </a:r>
            <a:r>
              <a:rPr lang="en-GB" sz="1200" b="1" dirty="0"/>
              <a:t>Ernest Rutherford </a:t>
            </a:r>
            <a:r>
              <a:rPr lang="en-GB" sz="1200" dirty="0"/>
              <a:t>designed an experiment to test the plum pudding </a:t>
            </a:r>
            <a:r>
              <a:rPr lang="en-GB" sz="1200" dirty="0" smtClean="0"/>
              <a:t>model. The evidence from his experiment suggested </a:t>
            </a:r>
            <a:r>
              <a:rPr lang="en-GB" sz="1200" dirty="0"/>
              <a:t>a new model for the atom, called the </a:t>
            </a:r>
            <a:r>
              <a:rPr lang="en-GB" sz="1200" b="1" dirty="0"/>
              <a:t>nuclear model</a:t>
            </a:r>
            <a:r>
              <a:rPr lang="en-GB" sz="1200" dirty="0"/>
              <a:t>. In the nuclear model:</a:t>
            </a:r>
          </a:p>
          <a:p>
            <a:pPr marL="171450" indent="-171450" algn="l">
              <a:lnSpc>
                <a:spcPct val="110000"/>
              </a:lnSpc>
              <a:buFont typeface="Arial" panose="020B0604020202020204" pitchFamily="34" charset="0"/>
              <a:buChar char="•"/>
            </a:pPr>
            <a:r>
              <a:rPr lang="en-GB" sz="1200" dirty="0"/>
              <a:t>the mass of an atom is concentrated at its centre, the </a:t>
            </a:r>
            <a:r>
              <a:rPr lang="en-GB" sz="1200" b="1" dirty="0"/>
              <a:t>nucleus</a:t>
            </a:r>
            <a:endParaRPr lang="en-GB" sz="1200" dirty="0"/>
          </a:p>
          <a:p>
            <a:pPr marL="171450" indent="-171450" algn="l">
              <a:lnSpc>
                <a:spcPct val="110000"/>
              </a:lnSpc>
              <a:buFont typeface="Arial" panose="020B0604020202020204" pitchFamily="34" charset="0"/>
              <a:buChar char="•"/>
            </a:pPr>
            <a:r>
              <a:rPr lang="en-GB" sz="1200" dirty="0"/>
              <a:t>the nucleus is positively </a:t>
            </a:r>
            <a:r>
              <a:rPr lang="en-GB" sz="1200" dirty="0" smtClean="0"/>
              <a:t>charged</a:t>
            </a:r>
          </a:p>
          <a:p>
            <a:pPr algn="l">
              <a:lnSpc>
                <a:spcPct val="110000"/>
              </a:lnSpc>
            </a:pPr>
            <a:endParaRPr lang="en-GB" sz="1200" dirty="0" smtClean="0"/>
          </a:p>
          <a:p>
            <a:pPr algn="l">
              <a:lnSpc>
                <a:spcPct val="110000"/>
              </a:lnSpc>
            </a:pPr>
            <a:endParaRPr lang="en-GB" sz="1200" dirty="0"/>
          </a:p>
          <a:p>
            <a:pPr algn="l">
              <a:lnSpc>
                <a:spcPct val="110000"/>
              </a:lnSpc>
            </a:pPr>
            <a:r>
              <a:rPr lang="en-GB" sz="1200" b="1" dirty="0"/>
              <a:t>Niels Bohr </a:t>
            </a:r>
            <a:r>
              <a:rPr lang="en-GB" sz="1200" dirty="0" smtClean="0"/>
              <a:t>adapted Rutherford's </a:t>
            </a:r>
            <a:r>
              <a:rPr lang="en-GB" sz="1200" dirty="0"/>
              <a:t>nuclear model. Bohr did calculations that led him to suggest that electrons orbit the nucleus in shells. The shells are at certain distances from the nucleus. </a:t>
            </a:r>
            <a:endParaRPr lang="en-GB" sz="1200" dirty="0" smtClean="0"/>
          </a:p>
          <a:p>
            <a:pPr algn="l">
              <a:lnSpc>
                <a:spcPct val="110000"/>
              </a:lnSpc>
            </a:pPr>
            <a:endParaRPr lang="en-GB" sz="1200" dirty="0"/>
          </a:p>
          <a:p>
            <a:pPr algn="l">
              <a:lnSpc>
                <a:spcPct val="110000"/>
              </a:lnSpc>
            </a:pPr>
            <a:r>
              <a:rPr lang="en-GB" sz="1200" dirty="0"/>
              <a:t>Further experiments led to the idea that the nucleus contained small particles, called </a:t>
            </a:r>
            <a:r>
              <a:rPr lang="en-GB" sz="1200" b="1" dirty="0"/>
              <a:t>protons</a:t>
            </a:r>
            <a:r>
              <a:rPr lang="en-GB" sz="1200" dirty="0"/>
              <a:t>. Each proton has a small amount of positive charge</a:t>
            </a:r>
            <a:r>
              <a:rPr lang="en-GB" sz="1200" dirty="0" smtClean="0"/>
              <a:t>.</a:t>
            </a:r>
          </a:p>
          <a:p>
            <a:pPr algn="l">
              <a:lnSpc>
                <a:spcPct val="110000"/>
              </a:lnSpc>
            </a:pPr>
            <a:endParaRPr lang="en-GB" sz="1200" dirty="0" smtClean="0"/>
          </a:p>
          <a:p>
            <a:pPr algn="l">
              <a:lnSpc>
                <a:spcPct val="110000"/>
              </a:lnSpc>
            </a:pPr>
            <a:endParaRPr lang="en-GB" sz="1200" dirty="0"/>
          </a:p>
          <a:p>
            <a:pPr algn="l">
              <a:lnSpc>
                <a:spcPct val="110000"/>
              </a:lnSpc>
            </a:pPr>
            <a:r>
              <a:rPr lang="en-GB" sz="1200" dirty="0"/>
              <a:t>In 1932 </a:t>
            </a:r>
            <a:r>
              <a:rPr lang="en-GB" sz="1200" b="1" dirty="0"/>
              <a:t>James Chadwick </a:t>
            </a:r>
            <a:r>
              <a:rPr lang="en-GB" sz="1200" dirty="0"/>
              <a:t>found evidence for the existence of particles in the nucleus with mass but no charge. These particles are called </a:t>
            </a:r>
            <a:r>
              <a:rPr lang="en-GB" sz="1200" b="1" dirty="0"/>
              <a:t>neutrons</a:t>
            </a:r>
            <a:r>
              <a:rPr lang="en-GB" sz="1200" dirty="0"/>
              <a:t>. This led to another development of the atomic model, which is still used today</a:t>
            </a:r>
            <a:r>
              <a:rPr lang="en-GB" sz="1200" dirty="0" smtClean="0"/>
              <a:t>.</a:t>
            </a:r>
            <a:endParaRPr lang="en-GB" sz="1200" dirty="0"/>
          </a:p>
        </p:txBody>
      </p:sp>
      <p:sp>
        <p:nvSpPr>
          <p:cNvPr id="6" name="Down Arrow 5"/>
          <p:cNvSpPr/>
          <p:nvPr/>
        </p:nvSpPr>
        <p:spPr>
          <a:xfrm>
            <a:off x="2151708" y="2123513"/>
            <a:ext cx="958415" cy="481229"/>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a:p>
        </p:txBody>
      </p:sp>
      <p:sp>
        <p:nvSpPr>
          <p:cNvPr id="17" name="Down Arrow 16"/>
          <p:cNvSpPr/>
          <p:nvPr/>
        </p:nvSpPr>
        <p:spPr>
          <a:xfrm>
            <a:off x="2151706" y="3709404"/>
            <a:ext cx="958415" cy="481229"/>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a:p>
        </p:txBody>
      </p:sp>
      <p:sp>
        <p:nvSpPr>
          <p:cNvPr id="18" name="Down Arrow 17"/>
          <p:cNvSpPr/>
          <p:nvPr/>
        </p:nvSpPr>
        <p:spPr>
          <a:xfrm>
            <a:off x="2151706" y="5722739"/>
            <a:ext cx="958415" cy="481229"/>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a:p>
        </p:txBody>
      </p:sp>
      <p:sp>
        <p:nvSpPr>
          <p:cNvPr id="20" name="Down Arrow 19"/>
          <p:cNvSpPr/>
          <p:nvPr/>
        </p:nvSpPr>
        <p:spPr>
          <a:xfrm>
            <a:off x="2151706" y="6867565"/>
            <a:ext cx="958415" cy="481229"/>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a:p>
        </p:txBody>
      </p:sp>
      <p:sp>
        <p:nvSpPr>
          <p:cNvPr id="21" name="Down Arrow 20"/>
          <p:cNvSpPr/>
          <p:nvPr/>
        </p:nvSpPr>
        <p:spPr>
          <a:xfrm>
            <a:off x="2151706" y="7992112"/>
            <a:ext cx="958415" cy="481229"/>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GB"/>
          </a:p>
        </p:txBody>
      </p:sp>
      <p:pic>
        <p:nvPicPr>
          <p:cNvPr id="7" name="Picture 6"/>
          <p:cNvPicPr>
            <a:picLocks noChangeAspect="1"/>
          </p:cNvPicPr>
          <p:nvPr/>
        </p:nvPicPr>
        <p:blipFill rotWithShape="1">
          <a:blip r:embed="rId4"/>
          <a:srcRect r="17851"/>
          <a:stretch/>
        </p:blipFill>
        <p:spPr>
          <a:xfrm>
            <a:off x="4969285" y="6033106"/>
            <a:ext cx="1419504" cy="983147"/>
          </a:xfrm>
          <a:prstGeom prst="rect">
            <a:avLst/>
          </a:prstGeom>
        </p:spPr>
      </p:pic>
    </p:spTree>
    <p:extLst>
      <p:ext uri="{BB962C8B-B14F-4D97-AF65-F5344CB8AC3E}">
        <p14:creationId xmlns:p14="http://schemas.microsoft.com/office/powerpoint/2010/main" val="2736146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488" y="984721"/>
            <a:ext cx="5915025" cy="3257079"/>
          </a:xfrm>
        </p:spPr>
        <p:txBody>
          <a:bodyPr>
            <a:normAutofit/>
          </a:bodyPr>
          <a:lstStyle/>
          <a:p>
            <a:pPr marL="0" indent="0">
              <a:lnSpc>
                <a:spcPct val="100000"/>
              </a:lnSpc>
              <a:buNone/>
            </a:pPr>
            <a:r>
              <a:rPr lang="en-GB" sz="1200" b="1" dirty="0" smtClean="0"/>
              <a:t>Task 1</a:t>
            </a:r>
            <a:r>
              <a:rPr lang="en-GB" sz="1200" dirty="0" smtClean="0"/>
              <a:t>: Fill in the gaps using the key words below.</a:t>
            </a:r>
          </a:p>
          <a:p>
            <a:pPr marL="0" indent="0">
              <a:lnSpc>
                <a:spcPct val="100000"/>
              </a:lnSpc>
              <a:buNone/>
            </a:pPr>
            <a:r>
              <a:rPr lang="en-GB" sz="1200" dirty="0" smtClean="0"/>
              <a:t>The </a:t>
            </a:r>
            <a:r>
              <a:rPr lang="en-GB" sz="1200" dirty="0"/>
              <a:t>discovery of the electron led to the </a:t>
            </a:r>
            <a:r>
              <a:rPr lang="en-GB" sz="1200" dirty="0" smtClean="0"/>
              <a:t>___________ _____________ </a:t>
            </a:r>
            <a:r>
              <a:rPr lang="en-GB" sz="1200" dirty="0"/>
              <a:t>model of the atom. Before the discovery of the electron atoms were thought to be tiny spheres that could not be divided. </a:t>
            </a:r>
            <a:endParaRPr lang="en-GB" sz="1200" dirty="0" smtClean="0"/>
          </a:p>
          <a:p>
            <a:pPr marL="0" indent="0">
              <a:lnSpc>
                <a:spcPct val="100000"/>
              </a:lnSpc>
              <a:buNone/>
            </a:pPr>
            <a:r>
              <a:rPr lang="en-GB" sz="1200" dirty="0" smtClean="0"/>
              <a:t>Rutherford </a:t>
            </a:r>
            <a:r>
              <a:rPr lang="en-GB" sz="1200" dirty="0"/>
              <a:t>and Marsden’s </a:t>
            </a:r>
            <a:r>
              <a:rPr lang="en-GB" sz="1200" dirty="0" smtClean="0"/>
              <a:t>alpha particle scattering experiments </a:t>
            </a:r>
            <a:r>
              <a:rPr lang="en-GB" sz="1200" dirty="0"/>
              <a:t>led to the plum pudding model being replaced by the </a:t>
            </a:r>
            <a:r>
              <a:rPr lang="en-GB" sz="1200" dirty="0" smtClean="0"/>
              <a:t>________________ </a:t>
            </a:r>
            <a:r>
              <a:rPr lang="en-GB" sz="1200" dirty="0"/>
              <a:t>model. </a:t>
            </a:r>
            <a:endParaRPr lang="en-GB" sz="1200" dirty="0" smtClean="0"/>
          </a:p>
          <a:p>
            <a:pPr marL="0" indent="0">
              <a:lnSpc>
                <a:spcPct val="100000"/>
              </a:lnSpc>
              <a:buNone/>
            </a:pPr>
            <a:r>
              <a:rPr lang="en-GB" sz="1200" dirty="0" smtClean="0"/>
              <a:t>___________</a:t>
            </a:r>
            <a:r>
              <a:rPr lang="en-GB" sz="1200" dirty="0"/>
              <a:t>adapted the nuclear model by suggesting that </a:t>
            </a:r>
            <a:r>
              <a:rPr lang="en-GB" sz="1200" dirty="0" smtClean="0"/>
              <a:t>_____________ </a:t>
            </a:r>
            <a:r>
              <a:rPr lang="en-GB" sz="1200" dirty="0"/>
              <a:t>orbit the </a:t>
            </a:r>
            <a:r>
              <a:rPr lang="en-GB" sz="1200" dirty="0" smtClean="0"/>
              <a:t>_____________ in shells. </a:t>
            </a:r>
            <a:r>
              <a:rPr lang="en-GB" sz="1200" dirty="0"/>
              <a:t>The theoretical calculations of Bohr agreed with experimental observations. </a:t>
            </a:r>
            <a:endParaRPr lang="en-GB" sz="1200" dirty="0" smtClean="0"/>
          </a:p>
          <a:p>
            <a:pPr marL="0" indent="0">
              <a:lnSpc>
                <a:spcPct val="100000"/>
              </a:lnSpc>
              <a:buNone/>
            </a:pPr>
            <a:r>
              <a:rPr lang="en-GB" sz="1200" dirty="0" smtClean="0"/>
              <a:t>Later </a:t>
            </a:r>
            <a:r>
              <a:rPr lang="en-GB" sz="1200" dirty="0"/>
              <a:t>experiments led to the idea that the positive charge of any nucleus could be subdivided into a whole number of smaller particles, each particle having the same amount of positive charge. The name </a:t>
            </a:r>
            <a:r>
              <a:rPr lang="en-GB" sz="1200" dirty="0" smtClean="0"/>
              <a:t>_______________ </a:t>
            </a:r>
            <a:r>
              <a:rPr lang="en-GB" sz="1200" dirty="0"/>
              <a:t>was given to these particles. In 1932 the experimental work of </a:t>
            </a:r>
            <a:r>
              <a:rPr lang="en-GB" sz="1200" dirty="0" smtClean="0"/>
              <a:t>______________ </a:t>
            </a:r>
            <a:r>
              <a:rPr lang="en-GB" sz="1200" dirty="0"/>
              <a:t>provided the evidence to show the existence of </a:t>
            </a:r>
            <a:r>
              <a:rPr lang="en-GB" sz="1200" dirty="0" smtClean="0"/>
              <a:t>_______________</a:t>
            </a:r>
            <a:r>
              <a:rPr lang="en-GB" sz="1200" dirty="0"/>
              <a:t>within the nucleus. </a:t>
            </a:r>
          </a:p>
        </p:txBody>
      </p:sp>
      <p:sp>
        <p:nvSpPr>
          <p:cNvPr id="4" name="Slide Number Placeholder 3"/>
          <p:cNvSpPr>
            <a:spLocks noGrp="1"/>
          </p:cNvSpPr>
          <p:nvPr>
            <p:ph type="sldNum" sz="quarter" idx="12"/>
          </p:nvPr>
        </p:nvSpPr>
        <p:spPr/>
        <p:txBody>
          <a:bodyPr/>
          <a:lstStyle/>
          <a:p>
            <a:fld id="{F6EBE7DB-BC04-4B43-AE3F-50B920AF7E3C}" type="slidenum">
              <a:rPr lang="en-GB" smtClean="0"/>
              <a:t>5</a:t>
            </a:fld>
            <a:endParaRPr lang="en-GB"/>
          </a:p>
        </p:txBody>
      </p:sp>
      <p:sp>
        <p:nvSpPr>
          <p:cNvPr id="5" name="Title 1"/>
          <p:cNvSpPr txBox="1">
            <a:spLocks/>
          </p:cNvSpPr>
          <p:nvPr/>
        </p:nvSpPr>
        <p:spPr>
          <a:xfrm>
            <a:off x="557213" y="345198"/>
            <a:ext cx="5829300" cy="58872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GB" sz="1800" b="1" u="sng" dirty="0" smtClean="0"/>
              <a:t>Test yourself</a:t>
            </a:r>
            <a:endParaRPr lang="en-GB" sz="1800" b="1" u="sng" dirty="0"/>
          </a:p>
        </p:txBody>
      </p:sp>
      <p:sp>
        <p:nvSpPr>
          <p:cNvPr id="6" name="Content Placeholder 2"/>
          <p:cNvSpPr txBox="1">
            <a:spLocks/>
          </p:cNvSpPr>
          <p:nvPr/>
        </p:nvSpPr>
        <p:spPr>
          <a:xfrm>
            <a:off x="471487" y="4241801"/>
            <a:ext cx="5915025" cy="63500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n-GB" sz="1200" b="1" dirty="0" smtClean="0"/>
              <a:t>Electrons      Neutrons       Proton      Chadwick      Nuclear        Bohr      </a:t>
            </a:r>
          </a:p>
          <a:p>
            <a:pPr marL="0" indent="0" algn="ctr">
              <a:lnSpc>
                <a:spcPct val="100000"/>
              </a:lnSpc>
              <a:buFont typeface="Arial" panose="020B0604020202020204" pitchFamily="34" charset="0"/>
              <a:buNone/>
            </a:pPr>
            <a:r>
              <a:rPr lang="en-GB" sz="1200" b="1" dirty="0" smtClean="0"/>
              <a:t>Plum pudding       Nucleus       </a:t>
            </a:r>
            <a:endParaRPr lang="en-GB" sz="1200" b="1" dirty="0"/>
          </a:p>
        </p:txBody>
      </p:sp>
      <p:sp>
        <p:nvSpPr>
          <p:cNvPr id="10" name="Content Placeholder 2"/>
          <p:cNvSpPr txBox="1">
            <a:spLocks/>
          </p:cNvSpPr>
          <p:nvPr/>
        </p:nvSpPr>
        <p:spPr>
          <a:xfrm>
            <a:off x="471486" y="4876801"/>
            <a:ext cx="5915025" cy="5232399"/>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GB" sz="1200" b="1" dirty="0" smtClean="0"/>
              <a:t>Challenge:</a:t>
            </a:r>
          </a:p>
          <a:p>
            <a:pPr marL="0" indent="0">
              <a:lnSpc>
                <a:spcPct val="100000"/>
              </a:lnSpc>
              <a:buNone/>
            </a:pPr>
            <a:r>
              <a:rPr lang="en-US" sz="1200" dirty="0" smtClean="0"/>
              <a:t>The diagram shows </a:t>
            </a:r>
            <a:r>
              <a:rPr lang="en-US" sz="1200" dirty="0"/>
              <a:t>the plum pudding model of an atom of carbon and </a:t>
            </a:r>
            <a:r>
              <a:rPr lang="en-US" sz="1200" dirty="0" smtClean="0"/>
              <a:t>the current </a:t>
            </a:r>
            <a:r>
              <a:rPr lang="en-US" sz="1200" dirty="0"/>
              <a:t>nuclear model of an atom of carbon</a:t>
            </a:r>
            <a:r>
              <a:rPr lang="en-US" sz="1200" dirty="0" smtClean="0"/>
              <a:t>.</a:t>
            </a:r>
          </a:p>
          <a:p>
            <a:pPr marL="0" indent="0">
              <a:lnSpc>
                <a:spcPct val="100000"/>
              </a:lnSpc>
              <a:buNone/>
            </a:pPr>
            <a:endParaRPr lang="en-US" sz="1200" dirty="0"/>
          </a:p>
          <a:p>
            <a:pPr marL="0" indent="0">
              <a:lnSpc>
                <a:spcPct val="100000"/>
              </a:lnSpc>
              <a:buNone/>
            </a:pPr>
            <a:endParaRPr lang="en-US" sz="1200" dirty="0" smtClean="0"/>
          </a:p>
          <a:p>
            <a:pPr marL="0" indent="0">
              <a:lnSpc>
                <a:spcPct val="100000"/>
              </a:lnSpc>
              <a:buNone/>
            </a:pPr>
            <a:endParaRPr lang="en-US" sz="1200" dirty="0" smtClean="0"/>
          </a:p>
          <a:p>
            <a:pPr marL="0" indent="0">
              <a:lnSpc>
                <a:spcPct val="100000"/>
              </a:lnSpc>
              <a:buNone/>
            </a:pPr>
            <a:endParaRPr lang="en-US" sz="1200" dirty="0"/>
          </a:p>
          <a:p>
            <a:pPr marL="0" indent="0">
              <a:lnSpc>
                <a:spcPct val="100000"/>
              </a:lnSpc>
              <a:buNone/>
            </a:pPr>
            <a:endParaRPr lang="en-GB" sz="1200" dirty="0"/>
          </a:p>
          <a:p>
            <a:pPr marL="0" indent="0">
              <a:buNone/>
            </a:pPr>
            <a:r>
              <a:rPr lang="en-US" sz="1200" dirty="0"/>
              <a:t>Compare the position of the subatomic particles in the plum pudding model with the nuclear model</a:t>
            </a:r>
            <a:r>
              <a:rPr lang="en-US" sz="1200" dirty="0" smtClean="0"/>
              <a:t>. (4 marks)</a:t>
            </a:r>
            <a:endParaRPr lang="en-GB" sz="1200" dirty="0"/>
          </a:p>
          <a:p>
            <a:pPr marL="0" indent="0" algn="ctr">
              <a:buNone/>
            </a:pPr>
            <a:r>
              <a:rPr lang="en-US" sz="1200" dirty="0"/>
              <a:t>___________________________________________________________________</a:t>
            </a:r>
            <a:endParaRPr lang="en-GB" sz="1200" dirty="0"/>
          </a:p>
          <a:p>
            <a:pPr marL="0" indent="0" algn="ctr">
              <a:buNone/>
            </a:pPr>
            <a:r>
              <a:rPr lang="en-US" sz="1200" dirty="0"/>
              <a:t>___________________________________________________________________</a:t>
            </a:r>
            <a:endParaRPr lang="en-GB" sz="1200" dirty="0"/>
          </a:p>
          <a:p>
            <a:pPr marL="0" indent="0" algn="ctr">
              <a:buNone/>
            </a:pPr>
            <a:r>
              <a:rPr lang="en-US" sz="1200" dirty="0"/>
              <a:t>___________________________________________________________________</a:t>
            </a:r>
            <a:endParaRPr lang="en-GB" sz="1200" dirty="0"/>
          </a:p>
          <a:p>
            <a:pPr marL="0" indent="0" algn="ctr">
              <a:buNone/>
            </a:pPr>
            <a:r>
              <a:rPr lang="en-US" sz="1200" dirty="0"/>
              <a:t>___________________________________________________________________</a:t>
            </a:r>
            <a:endParaRPr lang="en-GB" sz="1200" dirty="0"/>
          </a:p>
          <a:p>
            <a:pPr marL="0" indent="0" algn="ctr">
              <a:buNone/>
            </a:pPr>
            <a:r>
              <a:rPr lang="en-US" sz="1200" dirty="0"/>
              <a:t>___________________________________________________________________</a:t>
            </a:r>
            <a:endParaRPr lang="en-GB" sz="1200" dirty="0"/>
          </a:p>
          <a:p>
            <a:pPr marL="0" indent="0" algn="ctr">
              <a:buNone/>
            </a:pPr>
            <a:r>
              <a:rPr lang="en-US" sz="1200" dirty="0"/>
              <a:t>___________________________________________________________________</a:t>
            </a:r>
            <a:endParaRPr lang="en-GB" sz="1200" dirty="0"/>
          </a:p>
          <a:p>
            <a:pPr marL="0" indent="0" algn="ctr">
              <a:buNone/>
            </a:pPr>
            <a:r>
              <a:rPr lang="en-US" sz="1200" dirty="0"/>
              <a:t>___________________________________________________________________</a:t>
            </a:r>
            <a:endParaRPr lang="en-GB" sz="1200" dirty="0"/>
          </a:p>
          <a:p>
            <a:pPr marL="0" indent="0" algn="ctr">
              <a:buNone/>
            </a:pPr>
            <a:r>
              <a:rPr lang="en-US" sz="1200" dirty="0" smtClean="0"/>
              <a:t>___________________________________________________________________</a:t>
            </a:r>
            <a:endParaRPr lang="en-GB" sz="1200" dirty="0"/>
          </a:p>
        </p:txBody>
      </p:sp>
      <p:pic>
        <p:nvPicPr>
          <p:cNvPr id="1843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2285" y="5692660"/>
            <a:ext cx="3051178" cy="1357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8168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3836</TotalTime>
  <Words>548</Words>
  <Application>Microsoft Office PowerPoint</Application>
  <PresentationFormat>A4 Paper (210x297 mm)</PresentationFormat>
  <Paragraphs>68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Century Gothic</vt:lpstr>
      <vt:lpstr>Office Theme</vt:lpstr>
      <vt:lpstr>Week 2 – The Atomic Model </vt:lpstr>
      <vt:lpstr>PowerPoint Presentation</vt:lpstr>
      <vt:lpstr>PowerPoint Presentation</vt:lpstr>
      <vt:lpstr> Discoveries leading to the current atomic model</vt:lpstr>
      <vt:lpstr>PowerPoint Presentation</vt:lpstr>
    </vt:vector>
  </TitlesOfParts>
  <Company>Fullhurst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8 Chemistry Unit 5</dc:title>
  <dc:creator>Oka,M</dc:creator>
  <cp:lastModifiedBy>Bramley,C</cp:lastModifiedBy>
  <cp:revision>273</cp:revision>
  <dcterms:created xsi:type="dcterms:W3CDTF">2018-06-19T10:22:53Z</dcterms:created>
  <dcterms:modified xsi:type="dcterms:W3CDTF">2019-03-05T10:27:33Z</dcterms:modified>
</cp:coreProperties>
</file>