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868" r:id="rId2"/>
    <p:sldId id="86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9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5184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56B5EF59-55AF-44FA-8F4A-6646C6CCB66E}" type="datetimeFigureOut">
              <a:rPr lang="en-GB" smtClean="0"/>
              <a:t>13/10/2021</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422E4EAA-0ACB-4BA1-9A83-6B4985182A78}" type="slidenum">
              <a:rPr lang="en-GB" smtClean="0"/>
              <a:t>‹#›</a:t>
            </a:fld>
            <a:endParaRPr lang="en-GB"/>
          </a:p>
        </p:txBody>
      </p:sp>
    </p:spTree>
    <p:extLst>
      <p:ext uri="{BB962C8B-B14F-4D97-AF65-F5344CB8AC3E}">
        <p14:creationId xmlns:p14="http://schemas.microsoft.com/office/powerpoint/2010/main" val="3300885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56B5EF59-55AF-44FA-8F4A-6646C6CCB66E}" type="datetimeFigureOut">
              <a:rPr lang="en-GB" smtClean="0"/>
              <a:t>13/10/2021</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422E4EAA-0ACB-4BA1-9A83-6B4985182A78}" type="slidenum">
              <a:rPr lang="en-GB" smtClean="0"/>
              <a:t>‹#›</a:t>
            </a:fld>
            <a:endParaRPr lang="en-GB"/>
          </a:p>
        </p:txBody>
      </p:sp>
    </p:spTree>
    <p:extLst>
      <p:ext uri="{BB962C8B-B14F-4D97-AF65-F5344CB8AC3E}">
        <p14:creationId xmlns:p14="http://schemas.microsoft.com/office/powerpoint/2010/main" val="3600209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56B5EF59-55AF-44FA-8F4A-6646C6CCB66E}" type="datetimeFigureOut">
              <a:rPr lang="en-GB" smtClean="0"/>
              <a:t>13/10/2021</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422E4EAA-0ACB-4BA1-9A83-6B4985182A78}" type="slidenum">
              <a:rPr lang="en-GB" smtClean="0"/>
              <a:t>‹#›</a:t>
            </a:fld>
            <a:endParaRPr lang="en-GB"/>
          </a:p>
        </p:txBody>
      </p:sp>
    </p:spTree>
    <p:extLst>
      <p:ext uri="{BB962C8B-B14F-4D97-AF65-F5344CB8AC3E}">
        <p14:creationId xmlns:p14="http://schemas.microsoft.com/office/powerpoint/2010/main" val="2847048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56B5EF59-55AF-44FA-8F4A-6646C6CCB66E}" type="datetimeFigureOut">
              <a:rPr lang="en-GB" smtClean="0"/>
              <a:t>13/10/2021</a:t>
            </a:fld>
            <a:endParaRPr lang="en-GB"/>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422E4EAA-0ACB-4BA1-9A83-6B4985182A78}" type="slidenum">
              <a:rPr lang="en-GB" smtClean="0"/>
              <a:t>‹#›</a:t>
            </a:fld>
            <a:endParaRPr lang="en-GB"/>
          </a:p>
        </p:txBody>
      </p:sp>
    </p:spTree>
    <p:extLst>
      <p:ext uri="{BB962C8B-B14F-4D97-AF65-F5344CB8AC3E}">
        <p14:creationId xmlns:p14="http://schemas.microsoft.com/office/powerpoint/2010/main" val="1050860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56B5EF59-55AF-44FA-8F4A-6646C6CCB66E}" type="datetimeFigureOut">
              <a:rPr lang="en-GB" smtClean="0"/>
              <a:t>13/10/2021</a:t>
            </a:fld>
            <a:endParaRPr lang="en-GB"/>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422E4EAA-0ACB-4BA1-9A83-6B4985182A78}" type="slidenum">
              <a:rPr lang="en-GB" smtClean="0"/>
              <a:t>‹#›</a:t>
            </a:fld>
            <a:endParaRPr lang="en-GB"/>
          </a:p>
        </p:txBody>
      </p:sp>
    </p:spTree>
    <p:extLst>
      <p:ext uri="{BB962C8B-B14F-4D97-AF65-F5344CB8AC3E}">
        <p14:creationId xmlns:p14="http://schemas.microsoft.com/office/powerpoint/2010/main" val="2148510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56B5EF59-55AF-44FA-8F4A-6646C6CCB66E}" type="datetimeFigureOut">
              <a:rPr lang="en-GB" smtClean="0"/>
              <a:t>13/10/2021</a:t>
            </a:fld>
            <a:endParaRPr lang="en-GB"/>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422E4EAA-0ACB-4BA1-9A83-6B4985182A78}" type="slidenum">
              <a:rPr lang="en-GB" smtClean="0"/>
              <a:t>‹#›</a:t>
            </a:fld>
            <a:endParaRPr lang="en-GB"/>
          </a:p>
        </p:txBody>
      </p:sp>
    </p:spTree>
    <p:extLst>
      <p:ext uri="{BB962C8B-B14F-4D97-AF65-F5344CB8AC3E}">
        <p14:creationId xmlns:p14="http://schemas.microsoft.com/office/powerpoint/2010/main" val="1033361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56B5EF59-55AF-44FA-8F4A-6646C6CCB66E}" type="datetimeFigureOut">
              <a:rPr lang="en-GB" smtClean="0"/>
              <a:t>13/10/2021</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422E4EAA-0ACB-4BA1-9A83-6B4985182A78}" type="slidenum">
              <a:rPr lang="en-GB" smtClean="0"/>
              <a:t>‹#›</a:t>
            </a:fld>
            <a:endParaRPr lang="en-GB"/>
          </a:p>
        </p:txBody>
      </p:sp>
    </p:spTree>
    <p:extLst>
      <p:ext uri="{BB962C8B-B14F-4D97-AF65-F5344CB8AC3E}">
        <p14:creationId xmlns:p14="http://schemas.microsoft.com/office/powerpoint/2010/main" val="4129595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56B5EF59-55AF-44FA-8F4A-6646C6CCB66E}" type="datetimeFigureOut">
              <a:rPr lang="en-GB" smtClean="0"/>
              <a:t>13/10/2021</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422E4EAA-0ACB-4BA1-9A83-6B4985182A78}" type="slidenum">
              <a:rPr lang="en-GB" smtClean="0"/>
              <a:t>‹#›</a:t>
            </a:fld>
            <a:endParaRPr lang="en-GB"/>
          </a:p>
        </p:txBody>
      </p:sp>
    </p:spTree>
    <p:extLst>
      <p:ext uri="{BB962C8B-B14F-4D97-AF65-F5344CB8AC3E}">
        <p14:creationId xmlns:p14="http://schemas.microsoft.com/office/powerpoint/2010/main" val="2566743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56B5EF59-55AF-44FA-8F4A-6646C6CCB66E}" type="datetimeFigureOut">
              <a:rPr lang="en-GB" smtClean="0"/>
              <a:t>13/10/2021</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422E4EAA-0ACB-4BA1-9A83-6B4985182A78}" type="slidenum">
              <a:rPr lang="en-GB" smtClean="0"/>
              <a:t>‹#›</a:t>
            </a:fld>
            <a:endParaRPr lang="en-GB"/>
          </a:p>
        </p:txBody>
      </p:sp>
    </p:spTree>
    <p:extLst>
      <p:ext uri="{BB962C8B-B14F-4D97-AF65-F5344CB8AC3E}">
        <p14:creationId xmlns:p14="http://schemas.microsoft.com/office/powerpoint/2010/main" val="2152469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56B5EF59-55AF-44FA-8F4A-6646C6CCB66E}" type="datetimeFigureOut">
              <a:rPr lang="en-GB" smtClean="0"/>
              <a:t>13/10/2021</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422E4EAA-0ACB-4BA1-9A83-6B4985182A78}" type="slidenum">
              <a:rPr lang="en-GB" smtClean="0"/>
              <a:t>‹#›</a:t>
            </a:fld>
            <a:endParaRPr lang="en-GB"/>
          </a:p>
        </p:txBody>
      </p:sp>
    </p:spTree>
    <p:extLst>
      <p:ext uri="{BB962C8B-B14F-4D97-AF65-F5344CB8AC3E}">
        <p14:creationId xmlns:p14="http://schemas.microsoft.com/office/powerpoint/2010/main" val="3247255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8" name="Rectangle 7"/>
          <p:cNvSpPr/>
          <p:nvPr/>
        </p:nvSpPr>
        <p:spPr>
          <a:xfrm>
            <a:off x="248356" y="6391953"/>
            <a:ext cx="11536322" cy="45719"/>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48356" y="6437673"/>
            <a:ext cx="11536322" cy="214003"/>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23600" y="6404473"/>
            <a:ext cx="9644489" cy="261610"/>
          </a:xfrm>
          <a:prstGeom prst="rect">
            <a:avLst/>
          </a:prstGeom>
          <a:noFill/>
        </p:spPr>
        <p:txBody>
          <a:bodyPr wrap="square" rtlCol="0">
            <a:spAutoFit/>
          </a:bodyPr>
          <a:lstStyle/>
          <a:p>
            <a:r>
              <a:rPr lang="en-GB" sz="1100" b="1" dirty="0">
                <a:solidFill>
                  <a:schemeClr val="bg1"/>
                </a:solidFill>
              </a:rPr>
              <a:t>Fullhurst Community College: </a:t>
            </a:r>
            <a:r>
              <a:rPr lang="en-GB" sz="1100" b="0" dirty="0">
                <a:solidFill>
                  <a:schemeClr val="bg1"/>
                </a:solidFill>
              </a:rPr>
              <a:t>Performing and Creative Arts Faculty</a:t>
            </a:r>
          </a:p>
        </p:txBody>
      </p:sp>
      <p:pic>
        <p:nvPicPr>
          <p:cNvPr id="11" name="Picture 1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558060" y="6307728"/>
            <a:ext cx="446488" cy="446488"/>
          </a:xfrm>
          <a:prstGeom prst="rect">
            <a:avLst/>
          </a:prstGeom>
        </p:spPr>
      </p:pic>
    </p:spTree>
    <p:extLst>
      <p:ext uri="{BB962C8B-B14F-4D97-AF65-F5344CB8AC3E}">
        <p14:creationId xmlns:p14="http://schemas.microsoft.com/office/powerpoint/2010/main" val="35894706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7B8965-C061-4806-B371-0A4A2C48723A}"/>
              </a:ext>
            </a:extLst>
          </p:cNvPr>
          <p:cNvSpPr txBox="1"/>
          <p:nvPr/>
        </p:nvSpPr>
        <p:spPr>
          <a:xfrm>
            <a:off x="583090" y="225287"/>
            <a:ext cx="11158331" cy="707886"/>
          </a:xfrm>
          <a:prstGeom prst="rect">
            <a:avLst/>
          </a:prstGeom>
          <a:noFill/>
        </p:spPr>
        <p:txBody>
          <a:bodyPr wrap="square" rtlCol="0">
            <a:spAutoFit/>
          </a:bodyPr>
          <a:lstStyle/>
          <a:p>
            <a:r>
              <a:rPr lang="en-GB" sz="4000" dirty="0">
                <a:solidFill>
                  <a:srgbClr val="FF0000"/>
                </a:solidFill>
                <a:latin typeface="Comic Sans MS" panose="030F0702030302020204" pitchFamily="66" charset="0"/>
              </a:rPr>
              <a:t>Analysis of results  for your questionnaire </a:t>
            </a:r>
          </a:p>
        </p:txBody>
      </p:sp>
      <p:sp>
        <p:nvSpPr>
          <p:cNvPr id="3" name="TextBox 2">
            <a:extLst>
              <a:ext uri="{FF2B5EF4-FFF2-40B4-BE49-F238E27FC236}">
                <a16:creationId xmlns:a16="http://schemas.microsoft.com/office/drawing/2014/main" id="{AA127623-EF40-42DC-A85B-5A0773724B62}"/>
              </a:ext>
            </a:extLst>
          </p:cNvPr>
          <p:cNvSpPr txBox="1"/>
          <p:nvPr/>
        </p:nvSpPr>
        <p:spPr>
          <a:xfrm>
            <a:off x="410816" y="1099930"/>
            <a:ext cx="10893287" cy="7171194"/>
          </a:xfrm>
          <a:prstGeom prst="rect">
            <a:avLst/>
          </a:prstGeom>
          <a:noFill/>
        </p:spPr>
        <p:txBody>
          <a:bodyPr wrap="square" rtlCol="0">
            <a:spAutoFit/>
          </a:bodyPr>
          <a:lstStyle/>
          <a:p>
            <a:r>
              <a:rPr lang="en-GB" sz="2400" b="1" dirty="0">
                <a:solidFill>
                  <a:srgbClr val="002060"/>
                </a:solidFill>
                <a:latin typeface="Comic Sans MS" panose="030F0702030302020204" pitchFamily="66" charset="0"/>
              </a:rPr>
              <a:t>Now you have created your questionnaire you need to </a:t>
            </a:r>
            <a:r>
              <a:rPr lang="en-GB" sz="2400" b="1" dirty="0">
                <a:solidFill>
                  <a:srgbClr val="002060"/>
                </a:solidFill>
                <a:highlight>
                  <a:srgbClr val="FFFF00"/>
                </a:highlight>
                <a:latin typeface="Comic Sans MS" panose="030F0702030302020204" pitchFamily="66" charset="0"/>
              </a:rPr>
              <a:t>summarise your questionnaire.</a:t>
            </a:r>
          </a:p>
          <a:p>
            <a:endParaRPr lang="en-GB" sz="2000" dirty="0">
              <a:solidFill>
                <a:srgbClr val="002060"/>
              </a:solidFill>
              <a:latin typeface="Comic Sans MS" panose="030F0702030302020204" pitchFamily="66" charset="0"/>
            </a:endParaRPr>
          </a:p>
          <a:p>
            <a:r>
              <a:rPr lang="en-GB" sz="2000" b="1" dirty="0">
                <a:solidFill>
                  <a:srgbClr val="002060"/>
                </a:solidFill>
                <a:highlight>
                  <a:srgbClr val="FFFF00"/>
                </a:highlight>
                <a:latin typeface="Comic Sans MS" panose="030F0702030302020204" pitchFamily="66" charset="0"/>
              </a:rPr>
              <a:t>TASK 1: </a:t>
            </a:r>
            <a:r>
              <a:rPr lang="en-GB" sz="2000" dirty="0">
                <a:solidFill>
                  <a:srgbClr val="002060"/>
                </a:solidFill>
                <a:latin typeface="Comic Sans MS" panose="030F0702030302020204" pitchFamily="66" charset="0"/>
              </a:rPr>
              <a:t>Add your results to your questionnaire with brackets after each question based on how many people you have asked to answer your question. </a:t>
            </a:r>
          </a:p>
          <a:p>
            <a:endParaRPr lang="en-GB" sz="2000" dirty="0">
              <a:solidFill>
                <a:srgbClr val="002060"/>
              </a:solidFill>
              <a:latin typeface="Comic Sans MS" panose="030F0702030302020204" pitchFamily="66" charset="0"/>
            </a:endParaRPr>
          </a:p>
          <a:p>
            <a:r>
              <a:rPr lang="en-GB" sz="2000" b="1" dirty="0">
                <a:solidFill>
                  <a:srgbClr val="002060"/>
                </a:solidFill>
                <a:highlight>
                  <a:srgbClr val="FFFF00"/>
                </a:highlight>
                <a:latin typeface="Comic Sans MS" panose="030F0702030302020204" pitchFamily="66" charset="0"/>
              </a:rPr>
              <a:t>TASK 2: </a:t>
            </a:r>
            <a:r>
              <a:rPr lang="en-GB" sz="2000" dirty="0">
                <a:solidFill>
                  <a:srgbClr val="002060"/>
                </a:solidFill>
                <a:latin typeface="Comic Sans MS" panose="030F0702030302020204" pitchFamily="66" charset="0"/>
              </a:rPr>
              <a:t>Make three pie/ bar charts based on the most important questions which relate to your food celebration occasion. </a:t>
            </a:r>
          </a:p>
          <a:p>
            <a:endParaRPr lang="en-GB" sz="2000" dirty="0">
              <a:solidFill>
                <a:srgbClr val="002060"/>
              </a:solidFill>
              <a:highlight>
                <a:srgbClr val="FFFF00"/>
              </a:highlight>
              <a:latin typeface="Comic Sans MS" panose="030F0702030302020204" pitchFamily="66" charset="0"/>
            </a:endParaRPr>
          </a:p>
          <a:p>
            <a:r>
              <a:rPr lang="en-GB" sz="2000" b="1" dirty="0">
                <a:solidFill>
                  <a:srgbClr val="002060"/>
                </a:solidFill>
                <a:highlight>
                  <a:srgbClr val="FFFF00"/>
                </a:highlight>
                <a:latin typeface="Comic Sans MS" panose="030F0702030302020204" pitchFamily="66" charset="0"/>
              </a:rPr>
              <a:t>TASK 3: </a:t>
            </a:r>
            <a:r>
              <a:rPr lang="en-GB" sz="2000" dirty="0">
                <a:solidFill>
                  <a:srgbClr val="002060"/>
                </a:solidFill>
                <a:highlight>
                  <a:srgbClr val="FFFF00"/>
                </a:highlight>
                <a:latin typeface="Comic Sans MS" panose="030F0702030302020204" pitchFamily="66" charset="0"/>
              </a:rPr>
              <a:t>answer the following: </a:t>
            </a:r>
          </a:p>
          <a:p>
            <a:pPr marL="457200" indent="-457200">
              <a:buFont typeface="+mj-lt"/>
              <a:buAutoNum type="arabicPeriod"/>
            </a:pPr>
            <a:r>
              <a:rPr lang="en-GB" sz="2000" dirty="0">
                <a:solidFill>
                  <a:srgbClr val="002060"/>
                </a:solidFill>
                <a:latin typeface="Comic Sans MS" panose="030F0702030302020204" pitchFamily="66" charset="0"/>
              </a:rPr>
              <a:t>What have you found out from your questionnaire? </a:t>
            </a:r>
          </a:p>
          <a:p>
            <a:pPr marL="457200" indent="-457200">
              <a:buFont typeface="+mj-lt"/>
              <a:buAutoNum type="arabicPeriod"/>
            </a:pPr>
            <a:r>
              <a:rPr lang="en-GB" sz="2000" dirty="0">
                <a:solidFill>
                  <a:srgbClr val="002060"/>
                </a:solidFill>
                <a:latin typeface="Comic Sans MS" panose="030F0702030302020204" pitchFamily="66" charset="0"/>
              </a:rPr>
              <a:t>How will you use the information and results to forward and begin your research?</a:t>
            </a:r>
          </a:p>
          <a:p>
            <a:pPr marL="457200" indent="-457200">
              <a:buFont typeface="+mj-lt"/>
              <a:buAutoNum type="arabicPeriod"/>
            </a:pPr>
            <a:r>
              <a:rPr lang="en-GB" sz="2000" dirty="0">
                <a:solidFill>
                  <a:srgbClr val="002060"/>
                </a:solidFill>
                <a:latin typeface="Comic Sans MS" panose="030F0702030302020204" pitchFamily="66" charset="0"/>
              </a:rPr>
              <a:t>Analyse your top three answers and comment on how this will influence your recipe trials and also what you have learnt from the questionnaire.</a:t>
            </a:r>
          </a:p>
          <a:p>
            <a:pPr marL="457200" indent="-457200">
              <a:buFont typeface="+mj-lt"/>
              <a:buAutoNum type="arabicPeriod"/>
            </a:pPr>
            <a:r>
              <a:rPr lang="en-GB" sz="2000" dirty="0">
                <a:solidFill>
                  <a:srgbClr val="002060"/>
                </a:solidFill>
                <a:latin typeface="Comic Sans MS" panose="030F0702030302020204" pitchFamily="66" charset="0"/>
              </a:rPr>
              <a:t>Are their any specific questions which you need to consider in reference to your food celebration occasion  </a:t>
            </a:r>
          </a:p>
          <a:p>
            <a:pPr marL="457200" indent="-457200">
              <a:buFont typeface="+mj-lt"/>
              <a:buAutoNum type="arabicPeriod"/>
            </a:pPr>
            <a:endParaRPr lang="en-GB" sz="2000" dirty="0">
              <a:solidFill>
                <a:srgbClr val="002060"/>
              </a:solidFill>
              <a:latin typeface="Comic Sans MS" panose="030F0702030302020204" pitchFamily="66" charset="0"/>
            </a:endParaRPr>
          </a:p>
          <a:p>
            <a:pPr marL="457200" indent="-457200">
              <a:buFont typeface="+mj-lt"/>
              <a:buAutoNum type="arabicPeriod"/>
            </a:pPr>
            <a:endParaRPr lang="en-GB" sz="2000" dirty="0">
              <a:solidFill>
                <a:srgbClr val="002060"/>
              </a:solidFill>
              <a:latin typeface="Comic Sans MS" panose="030F0702030302020204" pitchFamily="66" charset="0"/>
            </a:endParaRPr>
          </a:p>
          <a:p>
            <a:pPr marL="457200" indent="-457200">
              <a:buFont typeface="+mj-lt"/>
              <a:buAutoNum type="arabicPeriod"/>
            </a:pPr>
            <a:endParaRPr lang="en-GB" sz="2000" dirty="0">
              <a:solidFill>
                <a:srgbClr val="002060"/>
              </a:solidFill>
              <a:latin typeface="Comic Sans MS" panose="030F0702030302020204" pitchFamily="66" charset="0"/>
            </a:endParaRPr>
          </a:p>
          <a:p>
            <a:pPr marL="457200" indent="-457200">
              <a:buFont typeface="+mj-lt"/>
              <a:buAutoNum type="arabicPeriod"/>
            </a:pPr>
            <a:endParaRPr lang="en-GB" sz="2400" dirty="0">
              <a:solidFill>
                <a:srgbClr val="002060"/>
              </a:solidFill>
              <a:latin typeface="Comic Sans MS" panose="030F0702030302020204" pitchFamily="66" charset="0"/>
            </a:endParaRPr>
          </a:p>
          <a:p>
            <a:endParaRPr lang="en-GB" sz="2400" dirty="0">
              <a:solidFill>
                <a:srgbClr val="002060"/>
              </a:solidFill>
              <a:latin typeface="Comic Sans MS" panose="030F0702030302020204" pitchFamily="66" charset="0"/>
            </a:endParaRPr>
          </a:p>
          <a:p>
            <a:r>
              <a:rPr lang="en-GB" sz="2400" dirty="0">
                <a:solidFill>
                  <a:srgbClr val="002060"/>
                </a:solidFill>
                <a:latin typeface="Comic Sans MS" panose="030F0702030302020204" pitchFamily="66" charset="0"/>
              </a:rPr>
              <a:t> </a:t>
            </a:r>
          </a:p>
        </p:txBody>
      </p:sp>
    </p:spTree>
    <p:extLst>
      <p:ext uri="{BB962C8B-B14F-4D97-AF65-F5344CB8AC3E}">
        <p14:creationId xmlns:p14="http://schemas.microsoft.com/office/powerpoint/2010/main" val="12376765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F94FB9-6C58-4909-85D8-ACB221EEEF4C}"/>
              </a:ext>
            </a:extLst>
          </p:cNvPr>
          <p:cNvSpPr txBox="1"/>
          <p:nvPr/>
        </p:nvSpPr>
        <p:spPr>
          <a:xfrm>
            <a:off x="271669" y="212034"/>
            <a:ext cx="11648661" cy="7725192"/>
          </a:xfrm>
          <a:prstGeom prst="rect">
            <a:avLst/>
          </a:prstGeom>
          <a:noFill/>
        </p:spPr>
        <p:txBody>
          <a:bodyPr wrap="square" rtlCol="0">
            <a:spAutoFit/>
          </a:bodyPr>
          <a:lstStyle/>
          <a:p>
            <a:r>
              <a:rPr lang="en-GB" sz="4400" dirty="0">
                <a:solidFill>
                  <a:srgbClr val="7030A0"/>
                </a:solidFill>
                <a:latin typeface="Comic Sans MS" panose="030F0702030302020204" pitchFamily="66" charset="0"/>
              </a:rPr>
              <a:t>Primary research </a:t>
            </a:r>
            <a:r>
              <a:rPr lang="en-GB" sz="3200" dirty="0">
                <a:solidFill>
                  <a:srgbClr val="7030A0"/>
                </a:solidFill>
                <a:latin typeface="Comic Sans MS" panose="030F0702030302020204" pitchFamily="66" charset="0"/>
              </a:rPr>
              <a:t>(your own research)</a:t>
            </a:r>
          </a:p>
          <a:p>
            <a:endParaRPr lang="en-GB" sz="3200" dirty="0">
              <a:solidFill>
                <a:srgbClr val="002060"/>
              </a:solidFill>
              <a:latin typeface="Comic Sans MS" panose="030F0702030302020204" pitchFamily="66" charset="0"/>
            </a:endParaRPr>
          </a:p>
          <a:p>
            <a:r>
              <a:rPr lang="en-GB" sz="2400" b="1" dirty="0">
                <a:solidFill>
                  <a:srgbClr val="002060"/>
                </a:solidFill>
                <a:highlight>
                  <a:srgbClr val="FFFF00"/>
                </a:highlight>
                <a:latin typeface="Comic Sans MS" panose="030F0702030302020204" pitchFamily="66" charset="0"/>
              </a:rPr>
              <a:t>TASK 1: </a:t>
            </a:r>
            <a:r>
              <a:rPr lang="en-GB" sz="2400" dirty="0">
                <a:solidFill>
                  <a:srgbClr val="002060"/>
                </a:solidFill>
                <a:latin typeface="Comic Sans MS" panose="030F0702030302020204" pitchFamily="66" charset="0"/>
              </a:rPr>
              <a:t>You need to go out and take photographs of food products in supermarkets, props and table decorations (plates, cutlery, napkins table clothes etc..) which relate to your chosen food celebration theme. Also this might include menus from restaurants or poster/ invites dependent on your themed occasion. </a:t>
            </a:r>
          </a:p>
          <a:p>
            <a:endParaRPr lang="en-GB" sz="2400" dirty="0">
              <a:solidFill>
                <a:srgbClr val="002060"/>
              </a:solidFill>
              <a:latin typeface="Comic Sans MS" panose="030F0702030302020204" pitchFamily="66" charset="0"/>
            </a:endParaRPr>
          </a:p>
          <a:p>
            <a:r>
              <a:rPr lang="en-GB" sz="2400" b="1" dirty="0">
                <a:solidFill>
                  <a:srgbClr val="002060"/>
                </a:solidFill>
                <a:highlight>
                  <a:srgbClr val="FFFF00"/>
                </a:highlight>
                <a:latin typeface="Comic Sans MS" panose="030F0702030302020204" pitchFamily="66" charset="0"/>
              </a:rPr>
              <a:t>TASK 2: </a:t>
            </a:r>
            <a:r>
              <a:rPr lang="en-GB" sz="2400" dirty="0">
                <a:solidFill>
                  <a:srgbClr val="002060"/>
                </a:solidFill>
                <a:latin typeface="Comic Sans MS" panose="030F0702030302020204" pitchFamily="66" charset="0"/>
              </a:rPr>
              <a:t>Once you have taken your photographs email them to Miss Anderson or upload them into your NEA 2 word doc </a:t>
            </a:r>
          </a:p>
          <a:p>
            <a:endParaRPr lang="en-GB" sz="2400" b="1" dirty="0">
              <a:solidFill>
                <a:srgbClr val="002060"/>
              </a:solidFill>
              <a:highlight>
                <a:srgbClr val="FFFF00"/>
              </a:highlight>
              <a:latin typeface="Comic Sans MS" panose="030F0702030302020204" pitchFamily="66" charset="0"/>
            </a:endParaRPr>
          </a:p>
          <a:p>
            <a:r>
              <a:rPr lang="en-GB" sz="2400" b="1" dirty="0">
                <a:solidFill>
                  <a:srgbClr val="002060"/>
                </a:solidFill>
                <a:highlight>
                  <a:srgbClr val="FFFF00"/>
                </a:highlight>
                <a:latin typeface="Comic Sans MS" panose="030F0702030302020204" pitchFamily="66" charset="0"/>
              </a:rPr>
              <a:t>TASK 3: </a:t>
            </a:r>
            <a:r>
              <a:rPr lang="en-GB" sz="2400" dirty="0">
                <a:solidFill>
                  <a:srgbClr val="002060"/>
                </a:solidFill>
                <a:latin typeface="Comic Sans MS" panose="030F0702030302020204" pitchFamily="66" charset="0"/>
              </a:rPr>
              <a:t>Summarise your research:</a:t>
            </a:r>
          </a:p>
          <a:p>
            <a:pPr marL="457200" indent="-457200">
              <a:buAutoNum type="arabicPeriod"/>
            </a:pPr>
            <a:r>
              <a:rPr lang="en-GB" sz="2000" dirty="0">
                <a:solidFill>
                  <a:srgbClr val="002060"/>
                </a:solidFill>
                <a:latin typeface="Comic Sans MS" panose="030F0702030302020204" pitchFamily="66" charset="0"/>
              </a:rPr>
              <a:t>What have you found out from your primary research? How might this be significant to your chosen food occasion? Moving onto the recipe trialling? </a:t>
            </a:r>
          </a:p>
          <a:p>
            <a:pPr marL="457200" indent="-457200">
              <a:buAutoNum type="arabicPeriod"/>
            </a:pPr>
            <a:r>
              <a:rPr lang="en-GB" sz="2000" dirty="0">
                <a:solidFill>
                  <a:srgbClr val="002060"/>
                </a:solidFill>
                <a:latin typeface="Comic Sans MS" panose="030F0702030302020204" pitchFamily="66" charset="0"/>
              </a:rPr>
              <a:t>Where have you taken your photographs? Have you seen some interesting recipes? Use the examples you have been emailed to help you write up your research </a:t>
            </a:r>
          </a:p>
          <a:p>
            <a:pPr marL="457200" indent="-457200">
              <a:buAutoNum type="arabicPeriod"/>
            </a:pPr>
            <a:endParaRPr lang="en-GB" sz="2400" dirty="0">
              <a:solidFill>
                <a:srgbClr val="002060"/>
              </a:solidFill>
              <a:latin typeface="Comic Sans MS" panose="030F0702030302020204" pitchFamily="66" charset="0"/>
            </a:endParaRPr>
          </a:p>
          <a:p>
            <a:endParaRPr lang="en-GB" sz="2800" dirty="0">
              <a:solidFill>
                <a:srgbClr val="002060"/>
              </a:solidFill>
              <a:latin typeface="Comic Sans MS" panose="030F0702030302020204" pitchFamily="66" charset="0"/>
            </a:endParaRPr>
          </a:p>
          <a:p>
            <a:endParaRPr lang="en-GB" sz="1200" dirty="0">
              <a:solidFill>
                <a:srgbClr val="002060"/>
              </a:solidFill>
              <a:latin typeface="Comic Sans MS" panose="030F0702030302020204" pitchFamily="66" charset="0"/>
            </a:endParaRPr>
          </a:p>
          <a:p>
            <a:endParaRPr lang="en-GB" sz="3600"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1731726142"/>
      </p:ext>
    </p:extLst>
  </p:cSld>
  <p:clrMapOvr>
    <a:masterClrMapping/>
  </p:clrMapOvr>
</p:sld>
</file>

<file path=ppt/theme/theme1.xml><?xml version="1.0" encoding="utf-8"?>
<a:theme xmlns:a="http://schemas.openxmlformats.org/drawingml/2006/main" name="pac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aca" id="{3390BC3D-A366-4571-80D0-3B17B29F44E4}" vid="{7D00CC81-1D46-426E-95E3-6DA63F6B83FD}"/>
    </a:ext>
  </a:extLst>
</a:theme>
</file>

<file path=docProps/app.xml><?xml version="1.0" encoding="utf-8"?>
<Properties xmlns="http://schemas.openxmlformats.org/officeDocument/2006/extended-properties" xmlns:vt="http://schemas.openxmlformats.org/officeDocument/2006/docPropsVTypes">
  <Template>paca</Template>
  <TotalTime>0</TotalTime>
  <Words>292</Words>
  <Application>Microsoft Office PowerPoint</Application>
  <PresentationFormat>Widescreen</PresentationFormat>
  <Paragraphs>29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paca</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Anderson,S</dc:creator>
  <cp:lastModifiedBy>Anderson,S</cp:lastModifiedBy>
  <cp:revision>1</cp:revision>
  <dcterms:created xsi:type="dcterms:W3CDTF">2021-10-13T21:02:15Z</dcterms:created>
  <dcterms:modified xsi:type="dcterms:W3CDTF">2021-10-13T21:03:04Z</dcterms:modified>
</cp:coreProperties>
</file>